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 id="2147483657" r:id="rId5"/>
  </p:sldMasterIdLst>
  <p:notesMasterIdLst>
    <p:notesMasterId r:id="rId20"/>
  </p:notesMasterIdLst>
  <p:handoutMasterIdLst>
    <p:handoutMasterId r:id="rId21"/>
  </p:handoutMasterIdLst>
  <p:sldIdLst>
    <p:sldId id="257" r:id="rId6"/>
    <p:sldId id="265" r:id="rId7"/>
    <p:sldId id="553" r:id="rId8"/>
    <p:sldId id="522" r:id="rId9"/>
    <p:sldId id="286" r:id="rId10"/>
    <p:sldId id="287" r:id="rId11"/>
    <p:sldId id="531" r:id="rId12"/>
    <p:sldId id="555" r:id="rId13"/>
    <p:sldId id="557" r:id="rId14"/>
    <p:sldId id="540" r:id="rId15"/>
    <p:sldId id="554" r:id="rId16"/>
    <p:sldId id="556" r:id="rId17"/>
    <p:sldId id="549" r:id="rId18"/>
    <p:sldId id="258" r:id="rId19"/>
  </p:sldIdLst>
  <p:sldSz cx="9144000" cy="6858000" type="screen4x3"/>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4746A9-E359-4677-AEF9-C0EAA4B4A02E}">
          <p14:sldIdLst>
            <p14:sldId id="257"/>
          </p14:sldIdLst>
        </p14:section>
        <p14:section name="Introduction" id="{3C49E472-07D7-406F-B614-24EB83737647}">
          <p14:sldIdLst>
            <p14:sldId id="265"/>
          </p14:sldIdLst>
        </p14:section>
        <p14:section name="The LPIIF" id="{09AB90A7-C126-40E8-BDC8-C784668EDEEA}">
          <p14:sldIdLst>
            <p14:sldId id="553"/>
            <p14:sldId id="522"/>
          </p14:sldIdLst>
        </p14:section>
        <p14:section name="LPIIF strategy" id="{F5AD3EA3-2540-4989-A8CF-48652A664F4B}">
          <p14:sldIdLst>
            <p14:sldId id="286"/>
            <p14:sldId id="287"/>
          </p14:sldIdLst>
        </p14:section>
        <p14:section name="LPIIF claim statistics" id="{DEB01D1C-B9D5-425C-8D5E-8BCFC88B2F71}">
          <p14:sldIdLst>
            <p14:sldId id="531"/>
            <p14:sldId id="555"/>
            <p14:sldId id="557"/>
            <p14:sldId id="540"/>
          </p14:sldIdLst>
        </p14:section>
        <p14:section name="LPIIF value add" id="{83A8EE8E-5FF9-410A-B89F-5A5E5EDCC632}">
          <p14:sldIdLst>
            <p14:sldId id="554"/>
            <p14:sldId id="556"/>
          </p14:sldIdLst>
        </p14:section>
        <p14:section name="Resources" id="{03F3982E-BC4E-4DA9-998E-E2807C3DC394}">
          <p14:sldIdLst>
            <p14:sldId id="549"/>
            <p14:sldId id="25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CB00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3" d="100"/>
          <a:sy n="53" d="100"/>
        </p:scale>
        <p:origin x="-2868" y="-90"/>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ZA"/>
              <a:t>Claim Types Reported over a 5 year period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1B81-458B-B75D-9245714A4E89}"/>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1B81-458B-B75D-9245714A4E89}"/>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1B81-458B-B75D-9245714A4E89}"/>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1B81-458B-B75D-9245714A4E89}"/>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1B81-458B-B75D-9245714A4E89}"/>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1B81-458B-B75D-9245714A4E89}"/>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1B81-458B-B75D-9245714A4E89}"/>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1B81-458B-B75D-9245714A4E89}"/>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1B81-458B-B75D-9245714A4E89}"/>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1B81-458B-B75D-9245714A4E89}"/>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1B81-458B-B75D-9245714A4E89}"/>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1B81-458B-B75D-9245714A4E89}"/>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1B81-458B-B75D-9245714A4E89}"/>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D-1B81-458B-B75D-9245714A4E89}"/>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'Claim Type Notified'!$A$30:$G$30</c:f>
              <c:strCache>
                <c:ptCount val="7"/>
                <c:pt idx="0">
                  <c:v>Commercial</c:v>
                </c:pt>
                <c:pt idx="1">
                  <c:v>Conveyancing</c:v>
                </c:pt>
                <c:pt idx="2">
                  <c:v>General Prescription</c:v>
                </c:pt>
                <c:pt idx="3">
                  <c:v>Litigation</c:v>
                </c:pt>
                <c:pt idx="4">
                  <c:v>RAF prescription</c:v>
                </c:pt>
                <c:pt idx="5">
                  <c:v>RAF Under Settlement</c:v>
                </c:pt>
                <c:pt idx="6">
                  <c:v>Other</c:v>
                </c:pt>
              </c:strCache>
            </c:strRef>
          </c:cat>
          <c:val>
            <c:numRef>
              <c:f>'Claim Type Notified'!$A$31:$G$31</c:f>
              <c:numCache>
                <c:formatCode>General</c:formatCode>
                <c:ptCount val="7"/>
                <c:pt idx="0">
                  <c:v>71</c:v>
                </c:pt>
                <c:pt idx="1">
                  <c:v>264</c:v>
                </c:pt>
                <c:pt idx="2">
                  <c:v>236</c:v>
                </c:pt>
                <c:pt idx="3">
                  <c:v>285</c:v>
                </c:pt>
                <c:pt idx="4">
                  <c:v>428</c:v>
                </c:pt>
                <c:pt idx="5">
                  <c:v>59</c:v>
                </c:pt>
                <c:pt idx="6">
                  <c:v>193</c:v>
                </c:pt>
              </c:numCache>
            </c:numRef>
          </c:val>
          <c:extLst>
            <c:ext xmlns:c16="http://schemas.microsoft.com/office/drawing/2014/chart" uri="{C3380CC4-5D6E-409C-BE32-E72D297353CC}">
              <c16:uniqueId val="{0000000E-1B81-458B-B75D-9245714A4E89}"/>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ysClr val="windowText" lastClr="000000"/>
                </a:solidFill>
              </a:rPr>
              <a:t>Claim Frequency by Type &amp; Total - Quarterly - Five Years</a:t>
            </a:r>
          </a:p>
        </c:rich>
      </c:tx>
      <c:overlay val="0"/>
      <c:spPr>
        <a:noFill/>
        <a:ln>
          <a:noFill/>
        </a:ln>
        <a:effectLst/>
      </c:spPr>
    </c:title>
    <c:autoTitleDeleted val="0"/>
    <c:plotArea>
      <c:layout>
        <c:manualLayout>
          <c:layoutTarget val="inner"/>
          <c:xMode val="edge"/>
          <c:yMode val="edge"/>
          <c:x val="0.10511651746750889"/>
          <c:y val="0.17938336242001163"/>
          <c:w val="0.87328132435782246"/>
          <c:h val="0.57929523207504807"/>
        </c:manualLayout>
      </c:layout>
      <c:lineChart>
        <c:grouping val="standard"/>
        <c:varyColors val="0"/>
        <c:ser>
          <c:idx val="0"/>
          <c:order val="0"/>
          <c:tx>
            <c:strRef>
              <c:f>Sheet1!$B$1</c:f>
              <c:strCache>
                <c:ptCount val="1"/>
                <c:pt idx="0">
                  <c:v>Commercial</c:v>
                </c:pt>
              </c:strCache>
            </c:strRef>
          </c:tx>
          <c:spPr>
            <a:ln w="22225"/>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Sheet1!$B$2:$B$21</c:f>
              <c:numCache>
                <c:formatCode>General</c:formatCode>
                <c:ptCount val="20"/>
                <c:pt idx="0">
                  <c:v>6</c:v>
                </c:pt>
                <c:pt idx="1">
                  <c:v>5</c:v>
                </c:pt>
                <c:pt idx="2">
                  <c:v>6</c:v>
                </c:pt>
                <c:pt idx="3">
                  <c:v>6</c:v>
                </c:pt>
                <c:pt idx="4">
                  <c:v>4</c:v>
                </c:pt>
                <c:pt idx="5">
                  <c:v>11</c:v>
                </c:pt>
                <c:pt idx="6">
                  <c:v>6</c:v>
                </c:pt>
                <c:pt idx="7">
                  <c:v>0</c:v>
                </c:pt>
                <c:pt idx="8">
                  <c:v>3</c:v>
                </c:pt>
                <c:pt idx="9">
                  <c:v>3</c:v>
                </c:pt>
                <c:pt idx="10">
                  <c:v>4</c:v>
                </c:pt>
                <c:pt idx="11">
                  <c:v>1</c:v>
                </c:pt>
                <c:pt idx="12">
                  <c:v>1</c:v>
                </c:pt>
                <c:pt idx="13">
                  <c:v>1</c:v>
                </c:pt>
                <c:pt idx="14">
                  <c:v>0</c:v>
                </c:pt>
                <c:pt idx="15">
                  <c:v>2</c:v>
                </c:pt>
                <c:pt idx="16">
                  <c:v>2</c:v>
                </c:pt>
                <c:pt idx="17">
                  <c:v>8</c:v>
                </c:pt>
                <c:pt idx="18">
                  <c:v>0</c:v>
                </c:pt>
                <c:pt idx="19">
                  <c:v>2</c:v>
                </c:pt>
              </c:numCache>
            </c:numRef>
          </c:val>
          <c:smooth val="0"/>
          <c:extLst>
            <c:ext xmlns:c16="http://schemas.microsoft.com/office/drawing/2014/chart" uri="{C3380CC4-5D6E-409C-BE32-E72D297353CC}">
              <c16:uniqueId val="{00000000-22B9-4E7C-85E5-630D33CFEBE7}"/>
            </c:ext>
          </c:extLst>
        </c:ser>
        <c:ser>
          <c:idx val="1"/>
          <c:order val="1"/>
          <c:tx>
            <c:strRef>
              <c:f>Sheet1!$C$1</c:f>
              <c:strCache>
                <c:ptCount val="1"/>
                <c:pt idx="0">
                  <c:v>Conveyancing</c:v>
                </c:pt>
              </c:strCache>
            </c:strRef>
          </c:tx>
          <c:spPr>
            <a:ln w="25400"/>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Sheet1!$C$2:$C$21</c:f>
              <c:numCache>
                <c:formatCode>General</c:formatCode>
                <c:ptCount val="20"/>
                <c:pt idx="0">
                  <c:v>16</c:v>
                </c:pt>
                <c:pt idx="1">
                  <c:v>22</c:v>
                </c:pt>
                <c:pt idx="2">
                  <c:v>14</c:v>
                </c:pt>
                <c:pt idx="3">
                  <c:v>12</c:v>
                </c:pt>
                <c:pt idx="4">
                  <c:v>9</c:v>
                </c:pt>
                <c:pt idx="5">
                  <c:v>9</c:v>
                </c:pt>
                <c:pt idx="6">
                  <c:v>19</c:v>
                </c:pt>
                <c:pt idx="7">
                  <c:v>14</c:v>
                </c:pt>
                <c:pt idx="8">
                  <c:v>14</c:v>
                </c:pt>
                <c:pt idx="9">
                  <c:v>9</c:v>
                </c:pt>
                <c:pt idx="10">
                  <c:v>9</c:v>
                </c:pt>
                <c:pt idx="11">
                  <c:v>13</c:v>
                </c:pt>
                <c:pt idx="12">
                  <c:v>14</c:v>
                </c:pt>
                <c:pt idx="13">
                  <c:v>14</c:v>
                </c:pt>
                <c:pt idx="14">
                  <c:v>18</c:v>
                </c:pt>
                <c:pt idx="15">
                  <c:v>8</c:v>
                </c:pt>
                <c:pt idx="16">
                  <c:v>12</c:v>
                </c:pt>
                <c:pt idx="17">
                  <c:v>13</c:v>
                </c:pt>
                <c:pt idx="18">
                  <c:v>7</c:v>
                </c:pt>
                <c:pt idx="19">
                  <c:v>18</c:v>
                </c:pt>
              </c:numCache>
            </c:numRef>
          </c:val>
          <c:smooth val="0"/>
          <c:extLst>
            <c:ext xmlns:c16="http://schemas.microsoft.com/office/drawing/2014/chart" uri="{C3380CC4-5D6E-409C-BE32-E72D297353CC}">
              <c16:uniqueId val="{00000001-22B9-4E7C-85E5-630D33CFEBE7}"/>
            </c:ext>
          </c:extLst>
        </c:ser>
        <c:ser>
          <c:idx val="2"/>
          <c:order val="2"/>
          <c:tx>
            <c:strRef>
              <c:f>Sheet1!$G$1</c:f>
              <c:strCache>
                <c:ptCount val="1"/>
                <c:pt idx="0">
                  <c:v>RAF Under Settlement</c:v>
                </c:pt>
              </c:strCache>
            </c:strRef>
          </c:tx>
          <c:spPr>
            <a:ln w="25400">
              <a:solidFill>
                <a:schemeClr val="accent6"/>
              </a:solidFill>
            </a:ln>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Sheet1!$G$2:$G$21</c:f>
              <c:numCache>
                <c:formatCode>General</c:formatCode>
                <c:ptCount val="20"/>
                <c:pt idx="0">
                  <c:v>5</c:v>
                </c:pt>
                <c:pt idx="1">
                  <c:v>4</c:v>
                </c:pt>
                <c:pt idx="2">
                  <c:v>0</c:v>
                </c:pt>
                <c:pt idx="3">
                  <c:v>3</c:v>
                </c:pt>
                <c:pt idx="4">
                  <c:v>1</c:v>
                </c:pt>
                <c:pt idx="5">
                  <c:v>6</c:v>
                </c:pt>
                <c:pt idx="6">
                  <c:v>6</c:v>
                </c:pt>
                <c:pt idx="7">
                  <c:v>5</c:v>
                </c:pt>
                <c:pt idx="8">
                  <c:v>3</c:v>
                </c:pt>
                <c:pt idx="9">
                  <c:v>4</c:v>
                </c:pt>
                <c:pt idx="10">
                  <c:v>3</c:v>
                </c:pt>
                <c:pt idx="11">
                  <c:v>1</c:v>
                </c:pt>
                <c:pt idx="12">
                  <c:v>4</c:v>
                </c:pt>
                <c:pt idx="13">
                  <c:v>0</c:v>
                </c:pt>
                <c:pt idx="14">
                  <c:v>3</c:v>
                </c:pt>
                <c:pt idx="15">
                  <c:v>2</c:v>
                </c:pt>
                <c:pt idx="16">
                  <c:v>1</c:v>
                </c:pt>
                <c:pt idx="17">
                  <c:v>2</c:v>
                </c:pt>
                <c:pt idx="18">
                  <c:v>2</c:v>
                </c:pt>
                <c:pt idx="19">
                  <c:v>4</c:v>
                </c:pt>
              </c:numCache>
            </c:numRef>
          </c:val>
          <c:smooth val="0"/>
          <c:extLst>
            <c:ext xmlns:c16="http://schemas.microsoft.com/office/drawing/2014/chart" uri="{C3380CC4-5D6E-409C-BE32-E72D297353CC}">
              <c16:uniqueId val="{00000002-22B9-4E7C-85E5-630D33CFEBE7}"/>
            </c:ext>
          </c:extLst>
        </c:ser>
        <c:ser>
          <c:idx val="3"/>
          <c:order val="3"/>
          <c:tx>
            <c:strRef>
              <c:f>Sheet1!$E$1</c:f>
              <c:strCache>
                <c:ptCount val="1"/>
                <c:pt idx="0">
                  <c:v>Litigation</c:v>
                </c:pt>
              </c:strCache>
            </c:strRef>
          </c:tx>
          <c:spPr>
            <a:ln w="19050">
              <a:solidFill>
                <a:srgbClr val="00B0F0"/>
              </a:solidFill>
            </a:ln>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Sheet1!$E$2:$E$21</c:f>
              <c:numCache>
                <c:formatCode>General</c:formatCode>
                <c:ptCount val="20"/>
                <c:pt idx="0">
                  <c:v>23</c:v>
                </c:pt>
                <c:pt idx="1">
                  <c:v>16</c:v>
                </c:pt>
                <c:pt idx="2">
                  <c:v>13</c:v>
                </c:pt>
                <c:pt idx="3">
                  <c:v>13</c:v>
                </c:pt>
                <c:pt idx="4">
                  <c:v>18</c:v>
                </c:pt>
                <c:pt idx="5">
                  <c:v>8</c:v>
                </c:pt>
                <c:pt idx="6">
                  <c:v>17</c:v>
                </c:pt>
                <c:pt idx="7">
                  <c:v>17</c:v>
                </c:pt>
                <c:pt idx="8">
                  <c:v>11</c:v>
                </c:pt>
                <c:pt idx="9">
                  <c:v>9</c:v>
                </c:pt>
                <c:pt idx="10">
                  <c:v>6</c:v>
                </c:pt>
                <c:pt idx="11">
                  <c:v>9</c:v>
                </c:pt>
                <c:pt idx="12">
                  <c:v>9</c:v>
                </c:pt>
                <c:pt idx="13">
                  <c:v>21</c:v>
                </c:pt>
                <c:pt idx="14">
                  <c:v>30</c:v>
                </c:pt>
                <c:pt idx="15">
                  <c:v>12</c:v>
                </c:pt>
                <c:pt idx="16">
                  <c:v>13</c:v>
                </c:pt>
                <c:pt idx="17">
                  <c:v>14</c:v>
                </c:pt>
                <c:pt idx="18">
                  <c:v>12</c:v>
                </c:pt>
                <c:pt idx="19">
                  <c:v>14</c:v>
                </c:pt>
              </c:numCache>
            </c:numRef>
          </c:val>
          <c:smooth val="0"/>
          <c:extLst>
            <c:ext xmlns:c16="http://schemas.microsoft.com/office/drawing/2014/chart" uri="{C3380CC4-5D6E-409C-BE32-E72D297353CC}">
              <c16:uniqueId val="{00000003-22B9-4E7C-85E5-630D33CFEBE7}"/>
            </c:ext>
          </c:extLst>
        </c:ser>
        <c:ser>
          <c:idx val="4"/>
          <c:order val="4"/>
          <c:tx>
            <c:strRef>
              <c:f>Sheet1!$D$1</c:f>
              <c:strCache>
                <c:ptCount val="1"/>
                <c:pt idx="0">
                  <c:v>General Prescription</c:v>
                </c:pt>
              </c:strCache>
            </c:strRef>
          </c:tx>
          <c:spPr>
            <a:ln w="22225">
              <a:solidFill>
                <a:schemeClr val="accent6">
                  <a:lumMod val="75000"/>
                </a:schemeClr>
              </a:solidFill>
            </a:ln>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Sheet1!$D$2:$D$21</c:f>
              <c:numCache>
                <c:formatCode>General</c:formatCode>
                <c:ptCount val="20"/>
                <c:pt idx="0">
                  <c:v>12</c:v>
                </c:pt>
                <c:pt idx="1">
                  <c:v>11</c:v>
                </c:pt>
                <c:pt idx="2">
                  <c:v>26</c:v>
                </c:pt>
                <c:pt idx="3">
                  <c:v>7</c:v>
                </c:pt>
                <c:pt idx="4">
                  <c:v>9</c:v>
                </c:pt>
                <c:pt idx="5">
                  <c:v>7</c:v>
                </c:pt>
                <c:pt idx="6">
                  <c:v>10</c:v>
                </c:pt>
                <c:pt idx="7">
                  <c:v>7</c:v>
                </c:pt>
                <c:pt idx="8">
                  <c:v>15</c:v>
                </c:pt>
                <c:pt idx="9">
                  <c:v>8</c:v>
                </c:pt>
                <c:pt idx="10">
                  <c:v>8</c:v>
                </c:pt>
                <c:pt idx="11">
                  <c:v>9</c:v>
                </c:pt>
                <c:pt idx="12">
                  <c:v>11</c:v>
                </c:pt>
                <c:pt idx="13">
                  <c:v>9</c:v>
                </c:pt>
                <c:pt idx="14">
                  <c:v>9</c:v>
                </c:pt>
                <c:pt idx="15">
                  <c:v>5</c:v>
                </c:pt>
                <c:pt idx="16">
                  <c:v>59</c:v>
                </c:pt>
                <c:pt idx="17">
                  <c:v>6</c:v>
                </c:pt>
                <c:pt idx="18">
                  <c:v>2</c:v>
                </c:pt>
                <c:pt idx="19">
                  <c:v>6</c:v>
                </c:pt>
              </c:numCache>
            </c:numRef>
          </c:val>
          <c:smooth val="0"/>
          <c:extLst>
            <c:ext xmlns:c16="http://schemas.microsoft.com/office/drawing/2014/chart" uri="{C3380CC4-5D6E-409C-BE32-E72D297353CC}">
              <c16:uniqueId val="{00000004-22B9-4E7C-85E5-630D33CFEBE7}"/>
            </c:ext>
          </c:extLst>
        </c:ser>
        <c:ser>
          <c:idx val="6"/>
          <c:order val="5"/>
          <c:tx>
            <c:strRef>
              <c:f>Sheet1!$F$1</c:f>
              <c:strCache>
                <c:ptCount val="1"/>
                <c:pt idx="0">
                  <c:v>RAF prescription</c:v>
                </c:pt>
              </c:strCache>
            </c:strRef>
          </c:tx>
          <c:spPr>
            <a:ln w="15875">
              <a:solidFill>
                <a:srgbClr val="C00000"/>
              </a:solidFill>
            </a:ln>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Sheet1!$F$2:$F$21</c:f>
              <c:numCache>
                <c:formatCode>General</c:formatCode>
                <c:ptCount val="20"/>
                <c:pt idx="0">
                  <c:v>47</c:v>
                </c:pt>
                <c:pt idx="1">
                  <c:v>28</c:v>
                </c:pt>
                <c:pt idx="2">
                  <c:v>21</c:v>
                </c:pt>
                <c:pt idx="3">
                  <c:v>24</c:v>
                </c:pt>
                <c:pt idx="4">
                  <c:v>9</c:v>
                </c:pt>
                <c:pt idx="5">
                  <c:v>22</c:v>
                </c:pt>
                <c:pt idx="6">
                  <c:v>25</c:v>
                </c:pt>
                <c:pt idx="7">
                  <c:v>14</c:v>
                </c:pt>
                <c:pt idx="8">
                  <c:v>28</c:v>
                </c:pt>
                <c:pt idx="9">
                  <c:v>23</c:v>
                </c:pt>
                <c:pt idx="10">
                  <c:v>17</c:v>
                </c:pt>
                <c:pt idx="11">
                  <c:v>14</c:v>
                </c:pt>
                <c:pt idx="12">
                  <c:v>20</c:v>
                </c:pt>
                <c:pt idx="13">
                  <c:v>27</c:v>
                </c:pt>
                <c:pt idx="14">
                  <c:v>24</c:v>
                </c:pt>
                <c:pt idx="15">
                  <c:v>16</c:v>
                </c:pt>
                <c:pt idx="16">
                  <c:v>21</c:v>
                </c:pt>
                <c:pt idx="17">
                  <c:v>13</c:v>
                </c:pt>
                <c:pt idx="18">
                  <c:v>19</c:v>
                </c:pt>
                <c:pt idx="19">
                  <c:v>16</c:v>
                </c:pt>
              </c:numCache>
            </c:numRef>
          </c:val>
          <c:smooth val="0"/>
          <c:extLst>
            <c:ext xmlns:c16="http://schemas.microsoft.com/office/drawing/2014/chart" uri="{C3380CC4-5D6E-409C-BE32-E72D297353CC}">
              <c16:uniqueId val="{00000005-22B9-4E7C-85E5-630D33CFEBE7}"/>
            </c:ext>
          </c:extLst>
        </c:ser>
        <c:ser>
          <c:idx val="5"/>
          <c:order val="6"/>
          <c:tx>
            <c:strRef>
              <c:f>Sheet1!$H$1</c:f>
              <c:strCache>
                <c:ptCount val="1"/>
                <c:pt idx="0">
                  <c:v>Other</c:v>
                </c:pt>
              </c:strCache>
            </c:strRef>
          </c:tx>
          <c:spPr>
            <a:ln w="25400">
              <a:solidFill>
                <a:schemeClr val="accent5">
                  <a:lumMod val="50000"/>
                </a:schemeClr>
              </a:solidFill>
            </a:ln>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Sheet1!$H$2:$H$21</c:f>
              <c:numCache>
                <c:formatCode>General</c:formatCode>
                <c:ptCount val="20"/>
                <c:pt idx="0">
                  <c:v>12</c:v>
                </c:pt>
                <c:pt idx="1">
                  <c:v>8</c:v>
                </c:pt>
                <c:pt idx="2">
                  <c:v>7</c:v>
                </c:pt>
                <c:pt idx="3">
                  <c:v>15</c:v>
                </c:pt>
                <c:pt idx="4">
                  <c:v>5</c:v>
                </c:pt>
                <c:pt idx="5">
                  <c:v>15</c:v>
                </c:pt>
                <c:pt idx="6">
                  <c:v>19</c:v>
                </c:pt>
                <c:pt idx="7">
                  <c:v>9</c:v>
                </c:pt>
                <c:pt idx="8">
                  <c:v>11</c:v>
                </c:pt>
                <c:pt idx="9">
                  <c:v>13</c:v>
                </c:pt>
                <c:pt idx="10">
                  <c:v>14</c:v>
                </c:pt>
                <c:pt idx="11">
                  <c:v>9</c:v>
                </c:pt>
                <c:pt idx="12">
                  <c:v>6</c:v>
                </c:pt>
                <c:pt idx="13">
                  <c:v>6</c:v>
                </c:pt>
                <c:pt idx="14">
                  <c:v>9</c:v>
                </c:pt>
                <c:pt idx="15">
                  <c:v>6</c:v>
                </c:pt>
                <c:pt idx="16">
                  <c:v>12</c:v>
                </c:pt>
                <c:pt idx="17">
                  <c:v>6</c:v>
                </c:pt>
                <c:pt idx="18">
                  <c:v>3</c:v>
                </c:pt>
                <c:pt idx="19">
                  <c:v>8</c:v>
                </c:pt>
              </c:numCache>
            </c:numRef>
          </c:val>
          <c:smooth val="0"/>
          <c:extLst>
            <c:ext xmlns:c16="http://schemas.microsoft.com/office/drawing/2014/chart" uri="{C3380CC4-5D6E-409C-BE32-E72D297353CC}">
              <c16:uniqueId val="{00000006-22B9-4E7C-85E5-630D33CFEBE7}"/>
            </c:ext>
          </c:extLst>
        </c:ser>
        <c:ser>
          <c:idx val="7"/>
          <c:order val="7"/>
          <c:tx>
            <c:strRef>
              <c:f>Sheet1!$J$1</c:f>
              <c:strCache>
                <c:ptCount val="1"/>
                <c:pt idx="0">
                  <c:v>Total (1st 2.5 yrs)</c:v>
                </c:pt>
              </c:strCache>
            </c:strRef>
          </c:tx>
          <c:spPr>
            <a:ln w="31750">
              <a:solidFill>
                <a:schemeClr val="accent1">
                  <a:lumMod val="60000"/>
                  <a:lumOff val="40000"/>
                </a:schemeClr>
              </a:solidFill>
            </a:ln>
          </c:spPr>
          <c:marker>
            <c:symbol val="none"/>
          </c:marker>
          <c:trendline>
            <c:spPr>
              <a:ln w="12700">
                <a:tailEnd type="triangle" w="lg" len="med"/>
              </a:ln>
            </c:spPr>
            <c:trendlineType val="linear"/>
            <c:dispRSqr val="0"/>
            <c:dispEq val="1"/>
            <c:trendlineLbl>
              <c:layout>
                <c:manualLayout>
                  <c:x val="-0.32627187155654019"/>
                  <c:y val="-8.6050128414558696E-2"/>
                </c:manualLayout>
              </c:layout>
              <c:numFmt formatCode="General" sourceLinked="0"/>
            </c:trendlineLbl>
          </c:trendline>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Sheet1!$J$2:$J$11</c:f>
              <c:numCache>
                <c:formatCode>General</c:formatCode>
                <c:ptCount val="10"/>
                <c:pt idx="0">
                  <c:v>121</c:v>
                </c:pt>
                <c:pt idx="1">
                  <c:v>94</c:v>
                </c:pt>
                <c:pt idx="2">
                  <c:v>87</c:v>
                </c:pt>
                <c:pt idx="3">
                  <c:v>80</c:v>
                </c:pt>
                <c:pt idx="4">
                  <c:v>55</c:v>
                </c:pt>
                <c:pt idx="5">
                  <c:v>78</c:v>
                </c:pt>
                <c:pt idx="6">
                  <c:v>102</c:v>
                </c:pt>
                <c:pt idx="7">
                  <c:v>66</c:v>
                </c:pt>
                <c:pt idx="8">
                  <c:v>85</c:v>
                </c:pt>
                <c:pt idx="9">
                  <c:v>69</c:v>
                </c:pt>
              </c:numCache>
            </c:numRef>
          </c:val>
          <c:smooth val="0"/>
          <c:extLst>
            <c:ext xmlns:c16="http://schemas.microsoft.com/office/drawing/2014/chart" uri="{C3380CC4-5D6E-409C-BE32-E72D297353CC}">
              <c16:uniqueId val="{00000008-22B9-4E7C-85E5-630D33CFEBE7}"/>
            </c:ext>
          </c:extLst>
        </c:ser>
        <c:ser>
          <c:idx val="8"/>
          <c:order val="8"/>
          <c:tx>
            <c:strRef>
              <c:f>Sheet1!$K$1</c:f>
              <c:strCache>
                <c:ptCount val="1"/>
                <c:pt idx="0">
                  <c:v>Total (2nd 2.5 yrs)</c:v>
                </c:pt>
              </c:strCache>
            </c:strRef>
          </c:tx>
          <c:spPr>
            <a:ln w="31750">
              <a:solidFill>
                <a:schemeClr val="accent1">
                  <a:lumMod val="60000"/>
                  <a:lumOff val="40000"/>
                </a:schemeClr>
              </a:solidFill>
            </a:ln>
          </c:spPr>
          <c:marker>
            <c:symbol val="none"/>
          </c:marker>
          <c:trendline>
            <c:spPr>
              <a:ln w="12700">
                <a:solidFill>
                  <a:schemeClr val="tx2"/>
                </a:solidFill>
                <a:tailEnd type="triangle" w="lg" len="med"/>
              </a:ln>
            </c:spPr>
            <c:trendlineType val="linear"/>
            <c:dispRSqr val="0"/>
            <c:dispEq val="1"/>
            <c:trendlineLbl>
              <c:layout>
                <c:manualLayout>
                  <c:x val="1.8423162988921955E-2"/>
                  <c:y val="-0.10287710927032934"/>
                </c:manualLayout>
              </c:layout>
              <c:numFmt formatCode="General" sourceLinked="0"/>
            </c:trendlineLbl>
          </c:trendline>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Sheet1!$K$2:$K$21</c:f>
              <c:numCache>
                <c:formatCode>General</c:formatCode>
                <c:ptCount val="20"/>
                <c:pt idx="9">
                  <c:v>69</c:v>
                </c:pt>
                <c:pt idx="10">
                  <c:v>61</c:v>
                </c:pt>
                <c:pt idx="11">
                  <c:v>56</c:v>
                </c:pt>
                <c:pt idx="12">
                  <c:v>65</c:v>
                </c:pt>
                <c:pt idx="13">
                  <c:v>78</c:v>
                </c:pt>
                <c:pt idx="14">
                  <c:v>93</c:v>
                </c:pt>
                <c:pt idx="15">
                  <c:v>51</c:v>
                </c:pt>
                <c:pt idx="16">
                  <c:v>120</c:v>
                </c:pt>
                <c:pt idx="17">
                  <c:v>62</c:v>
                </c:pt>
                <c:pt idx="18">
                  <c:v>45</c:v>
                </c:pt>
                <c:pt idx="19">
                  <c:v>68</c:v>
                </c:pt>
              </c:numCache>
            </c:numRef>
          </c:val>
          <c:smooth val="0"/>
          <c:extLst>
            <c:ext xmlns:c16="http://schemas.microsoft.com/office/drawing/2014/chart" uri="{C3380CC4-5D6E-409C-BE32-E72D297353CC}">
              <c16:uniqueId val="{0000000A-22B9-4E7C-85E5-630D33CFEBE7}"/>
            </c:ext>
          </c:extLst>
        </c:ser>
        <c:ser>
          <c:idx val="9"/>
          <c:order val="9"/>
          <c:tx>
            <c:strRef>
              <c:f>Sheet1!$L$1</c:f>
              <c:strCache>
                <c:ptCount val="1"/>
                <c:pt idx="0">
                  <c:v>Average</c:v>
                </c:pt>
              </c:strCache>
            </c:strRef>
          </c:tx>
          <c:spPr>
            <a:ln>
              <a:solidFill>
                <a:srgbClr val="FF0000"/>
              </a:solidFill>
            </a:ln>
          </c:spPr>
          <c:marker>
            <c:symbol val="none"/>
          </c:marker>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Sheet1!$L$2:$L$21</c:f>
              <c:numCache>
                <c:formatCode>General</c:formatCode>
                <c:ptCount val="20"/>
                <c:pt idx="0">
                  <c:v>76.8</c:v>
                </c:pt>
                <c:pt idx="1">
                  <c:v>76.8</c:v>
                </c:pt>
                <c:pt idx="2">
                  <c:v>76.8</c:v>
                </c:pt>
                <c:pt idx="3">
                  <c:v>76.8</c:v>
                </c:pt>
                <c:pt idx="4">
                  <c:v>76.8</c:v>
                </c:pt>
                <c:pt idx="5">
                  <c:v>76.8</c:v>
                </c:pt>
                <c:pt idx="6">
                  <c:v>76.8</c:v>
                </c:pt>
                <c:pt idx="7">
                  <c:v>76.8</c:v>
                </c:pt>
                <c:pt idx="8">
                  <c:v>76.8</c:v>
                </c:pt>
                <c:pt idx="9">
                  <c:v>76.8</c:v>
                </c:pt>
                <c:pt idx="10">
                  <c:v>76.8</c:v>
                </c:pt>
                <c:pt idx="11">
                  <c:v>76.8</c:v>
                </c:pt>
                <c:pt idx="12">
                  <c:v>76.8</c:v>
                </c:pt>
                <c:pt idx="13">
                  <c:v>76.8</c:v>
                </c:pt>
                <c:pt idx="14">
                  <c:v>76.8</c:v>
                </c:pt>
                <c:pt idx="15">
                  <c:v>76.8</c:v>
                </c:pt>
                <c:pt idx="16">
                  <c:v>76.8</c:v>
                </c:pt>
                <c:pt idx="17">
                  <c:v>76.8</c:v>
                </c:pt>
                <c:pt idx="18">
                  <c:v>76.8</c:v>
                </c:pt>
                <c:pt idx="19">
                  <c:v>76.8</c:v>
                </c:pt>
              </c:numCache>
            </c:numRef>
          </c:val>
          <c:smooth val="0"/>
          <c:extLst>
            <c:ext xmlns:c16="http://schemas.microsoft.com/office/drawing/2014/chart" uri="{C3380CC4-5D6E-409C-BE32-E72D297353CC}">
              <c16:uniqueId val="{0000000B-22B9-4E7C-85E5-630D33CFEBE7}"/>
            </c:ext>
          </c:extLst>
        </c:ser>
        <c:ser>
          <c:idx val="10"/>
          <c:order val="10"/>
          <c:tx>
            <c:strRef>
              <c:f>Sheet1!$I$1</c:f>
              <c:strCache>
                <c:ptCount val="1"/>
                <c:pt idx="0">
                  <c:v>Total</c:v>
                </c:pt>
              </c:strCache>
            </c:strRef>
          </c:tx>
          <c:spPr>
            <a:ln w="3175">
              <a:solidFill>
                <a:schemeClr val="tx1"/>
              </a:solidFill>
            </a:ln>
          </c:spPr>
          <c:marker>
            <c:symbol val="none"/>
          </c:marker>
          <c:trendline>
            <c:spPr>
              <a:ln w="41275">
                <a:solidFill>
                  <a:srgbClr val="00B050"/>
                </a:solidFill>
              </a:ln>
            </c:spPr>
            <c:trendlineType val="movingAvg"/>
            <c:period val="2"/>
            <c:dispRSqr val="0"/>
            <c:dispEq val="0"/>
          </c:trendline>
          <c:cat>
            <c:strRef>
              <c:f>Sheet1!$A$2:$A$21</c:f>
              <c:strCache>
                <c:ptCount val="20"/>
                <c:pt idx="0">
                  <c:v>Apr-Jun 2019</c:v>
                </c:pt>
                <c:pt idx="1">
                  <c:v>Jul-Sep 2019</c:v>
                </c:pt>
                <c:pt idx="2">
                  <c:v>Oct-Dec 2019</c:v>
                </c:pt>
                <c:pt idx="3">
                  <c:v>Jan-Mar 2020</c:v>
                </c:pt>
                <c:pt idx="4">
                  <c:v>Apr-Jun 2020</c:v>
                </c:pt>
                <c:pt idx="5">
                  <c:v>Jul-Sep 2020</c:v>
                </c:pt>
                <c:pt idx="6">
                  <c:v>Oct-Dec 2020</c:v>
                </c:pt>
                <c:pt idx="7">
                  <c:v>Jan-Mar 2021</c:v>
                </c:pt>
                <c:pt idx="8">
                  <c:v>Apr-Jun 2021</c:v>
                </c:pt>
                <c:pt idx="9">
                  <c:v>Jul-Sep 2021</c:v>
                </c:pt>
                <c:pt idx="10">
                  <c:v>Oct-Dec 2021</c:v>
                </c:pt>
                <c:pt idx="11">
                  <c:v>Jan-Mar 2022</c:v>
                </c:pt>
                <c:pt idx="12">
                  <c:v>Apr-Jun 2022</c:v>
                </c:pt>
                <c:pt idx="13">
                  <c:v>Jul-Sep 2022</c:v>
                </c:pt>
                <c:pt idx="14">
                  <c:v>Oct-Dec 2022</c:v>
                </c:pt>
                <c:pt idx="15">
                  <c:v>Jan - Mar 2023</c:v>
                </c:pt>
                <c:pt idx="16">
                  <c:v>Apr - Jun 2023</c:v>
                </c:pt>
                <c:pt idx="17">
                  <c:v>Jul - Sep 2023</c:v>
                </c:pt>
                <c:pt idx="18">
                  <c:v>Oct - Dec 2023</c:v>
                </c:pt>
                <c:pt idx="19">
                  <c:v>Jan - Mar 2024</c:v>
                </c:pt>
              </c:strCache>
            </c:strRef>
          </c:cat>
          <c:val>
            <c:numRef>
              <c:f>Sheet1!$I$2:$I$21</c:f>
              <c:numCache>
                <c:formatCode>General</c:formatCode>
                <c:ptCount val="20"/>
                <c:pt idx="0">
                  <c:v>121</c:v>
                </c:pt>
                <c:pt idx="1">
                  <c:v>94</c:v>
                </c:pt>
                <c:pt idx="2">
                  <c:v>87</c:v>
                </c:pt>
                <c:pt idx="3">
                  <c:v>80</c:v>
                </c:pt>
                <c:pt idx="4">
                  <c:v>55</c:v>
                </c:pt>
                <c:pt idx="5">
                  <c:v>78</c:v>
                </c:pt>
                <c:pt idx="6">
                  <c:v>102</c:v>
                </c:pt>
                <c:pt idx="7">
                  <c:v>66</c:v>
                </c:pt>
                <c:pt idx="8">
                  <c:v>85</c:v>
                </c:pt>
                <c:pt idx="9">
                  <c:v>69</c:v>
                </c:pt>
                <c:pt idx="10">
                  <c:v>61</c:v>
                </c:pt>
                <c:pt idx="11">
                  <c:v>56</c:v>
                </c:pt>
                <c:pt idx="12">
                  <c:v>65</c:v>
                </c:pt>
                <c:pt idx="13">
                  <c:v>78</c:v>
                </c:pt>
                <c:pt idx="14">
                  <c:v>93</c:v>
                </c:pt>
                <c:pt idx="15">
                  <c:v>51</c:v>
                </c:pt>
                <c:pt idx="16">
                  <c:v>120</c:v>
                </c:pt>
                <c:pt idx="17">
                  <c:v>62</c:v>
                </c:pt>
                <c:pt idx="18">
                  <c:v>45</c:v>
                </c:pt>
                <c:pt idx="19">
                  <c:v>68</c:v>
                </c:pt>
              </c:numCache>
            </c:numRef>
          </c:val>
          <c:smooth val="0"/>
          <c:extLst>
            <c:ext xmlns:c16="http://schemas.microsoft.com/office/drawing/2014/chart" uri="{C3380CC4-5D6E-409C-BE32-E72D297353CC}">
              <c16:uniqueId val="{0000000D-22B9-4E7C-85E5-630D33CFEBE7}"/>
            </c:ext>
          </c:extLst>
        </c:ser>
        <c:dLbls>
          <c:showLegendKey val="0"/>
          <c:showVal val="0"/>
          <c:showCatName val="0"/>
          <c:showSerName val="0"/>
          <c:showPercent val="0"/>
          <c:showBubbleSize val="0"/>
        </c:dLbls>
        <c:smooth val="0"/>
        <c:axId val="931327056"/>
        <c:axId val="1"/>
      </c:lineChart>
      <c:catAx>
        <c:axId val="9313270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
        <c:crosses val="autoZero"/>
        <c:auto val="0"/>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931327056"/>
        <c:crosses val="autoZero"/>
        <c:crossBetween val="midCat"/>
      </c:valAx>
      <c:spPr>
        <a:noFill/>
        <a:ln w="25400">
          <a:noFill/>
        </a:ln>
      </c:spPr>
    </c:plotArea>
    <c:legend>
      <c:legendPos val="b"/>
      <c:layout>
        <c:manualLayout>
          <c:xMode val="edge"/>
          <c:yMode val="edge"/>
          <c:x val="8.559354533432921E-2"/>
          <c:y val="0.87179563287573347"/>
          <c:w val="0.88936673892805573"/>
          <c:h val="0.1143114702285251"/>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ZA"/>
              <a:t>Outstanding claims as at March 2024</a:t>
            </a:r>
          </a:p>
        </c:rich>
      </c:tx>
      <c:layout>
        <c:manualLayout>
          <c:xMode val="edge"/>
          <c:yMode val="edge"/>
          <c:x val="0.16043323929378875"/>
          <c:y val="2.5568178958462445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F38F-4677-B5A0-D720132CC8FF}"/>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F38F-4677-B5A0-D720132CC8FF}"/>
              </c:ext>
            </c:extLst>
          </c:dPt>
          <c:dLbls>
            <c:dLbl>
              <c:idx val="0"/>
              <c:tx>
                <c:rich>
                  <a:bodyPr/>
                  <a:lstStyle/>
                  <a:p>
                    <a:fld id="{65A614CE-F410-413C-AB90-D6FF172568B4}" type="PERCENTAGE">
                      <a:rPr lang="en-US" baseline="0"/>
                      <a:pPr/>
                      <a:t>[PERCENTAGE]</a:t>
                    </a:fld>
                    <a:endParaRPr lang="en-ZA"/>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38F-4677-B5A0-D720132CC8FF}"/>
                </c:ext>
              </c:extLst>
            </c:dLbl>
            <c:dLbl>
              <c:idx val="1"/>
              <c:tx>
                <c:rich>
                  <a:bodyPr/>
                  <a:lstStyle/>
                  <a:p>
                    <a:r>
                      <a:rPr lang="en-US" baseline="0"/>
                      <a:t> </a:t>
                    </a:r>
                    <a:fld id="{F6E32CCF-BF6B-4314-A4A0-25DC2ED73914}" type="PERCENTAGE">
                      <a:rPr lang="en-US" baseline="0"/>
                      <a:pPr/>
                      <a:t>[PERCENTAGE]</a:t>
                    </a:fld>
                    <a:endParaRPr lang="en-US" baseline="0"/>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38F-4677-B5A0-D720132CC8FF}"/>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'Outstanding Claims'!$A$6:$A$7</c:f>
              <c:strCache>
                <c:ptCount val="2"/>
                <c:pt idx="0">
                  <c:v>Definite </c:v>
                </c:pt>
                <c:pt idx="1">
                  <c:v>Potential</c:v>
                </c:pt>
              </c:strCache>
              <c:extLst/>
            </c:strRef>
          </c:cat>
          <c:val>
            <c:numRef>
              <c:f>'Outstanding Claims'!$B$6:$B$7</c:f>
              <c:numCache>
                <c:formatCode>General</c:formatCode>
                <c:ptCount val="2"/>
                <c:pt idx="0">
                  <c:v>1829</c:v>
                </c:pt>
                <c:pt idx="1">
                  <c:v>430</c:v>
                </c:pt>
              </c:numCache>
              <c:extLst/>
            </c:numRef>
          </c:val>
          <c:extLst>
            <c:ext xmlns:c16="http://schemas.microsoft.com/office/drawing/2014/chart" uri="{C3380CC4-5D6E-409C-BE32-E72D297353CC}">
              <c16:uniqueId val="{00000004-F38F-4677-B5A0-D720132CC8FF}"/>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ysClr val="windowText" lastClr="000000"/>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0.52031</cdr:x>
      <cdr:y>0.19313</cdr:y>
    </cdr:from>
    <cdr:to>
      <cdr:x>0.52031</cdr:x>
      <cdr:y>0.65923</cdr:y>
    </cdr:to>
    <cdr:cxnSp macro="">
      <cdr:nvCxnSpPr>
        <cdr:cNvPr id="6" name="Straight Connector 5">
          <a:extLst xmlns:a="http://schemas.openxmlformats.org/drawingml/2006/main">
            <a:ext uri="{FF2B5EF4-FFF2-40B4-BE49-F238E27FC236}">
              <a16:creationId xmlns:a16="http://schemas.microsoft.com/office/drawing/2014/main" id="{4E71130D-7860-62F5-C9D6-E5F820B24F57}"/>
            </a:ext>
          </a:extLst>
        </cdr:cNvPr>
        <cdr:cNvCxnSpPr/>
      </cdr:nvCxnSpPr>
      <cdr:spPr>
        <a:xfrm xmlns:a="http://schemas.openxmlformats.org/drawingml/2006/main">
          <a:off x="4281949" y="973658"/>
          <a:ext cx="0" cy="2349910"/>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3E736318-C6D6-46BB-A477-3B03EA23E557}" type="datetimeFigureOut">
              <a:rPr lang="en-GB" smtClean="0"/>
              <a:t>17/04/2024</a:t>
            </a:fld>
            <a:endParaRPr lang="en-GB"/>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EF81848C-F9B0-46FE-849D-B9694571A215}" type="slidenum">
              <a:rPr lang="en-GB" smtClean="0"/>
              <a:t>‹#›</a:t>
            </a:fld>
            <a:endParaRPr lang="en-GB"/>
          </a:p>
        </p:txBody>
      </p:sp>
    </p:spTree>
    <p:extLst>
      <p:ext uri="{BB962C8B-B14F-4D97-AF65-F5344CB8AC3E}">
        <p14:creationId xmlns:p14="http://schemas.microsoft.com/office/powerpoint/2010/main" val="3732409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19894C21-76D3-439F-BA40-E30D6AA6F1AD}" type="datetimeFigureOut">
              <a:rPr lang="en-US" smtClean="0"/>
              <a:t>4/17/2024</a:t>
            </a:fld>
            <a:endParaRPr lang="en-US"/>
          </a:p>
        </p:txBody>
      </p:sp>
      <p:sp>
        <p:nvSpPr>
          <p:cNvPr id="4" name="Slide Image Placeholder 3"/>
          <p:cNvSpPr>
            <a:spLocks noGrp="1" noRot="1" noChangeAspect="1"/>
          </p:cNvSpPr>
          <p:nvPr>
            <p:ph type="sldImg" idx="2"/>
          </p:nvPr>
        </p:nvSpPr>
        <p:spPr>
          <a:xfrm>
            <a:off x="1190625" y="1243013"/>
            <a:ext cx="447675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FABD8CFD-2067-4090-8F74-4C10009C605E}" type="slidenum">
              <a:rPr lang="en-US" smtClean="0"/>
              <a:t>‹#›</a:t>
            </a:fld>
            <a:endParaRPr lang="en-US"/>
          </a:p>
        </p:txBody>
      </p:sp>
    </p:spTree>
    <p:extLst>
      <p:ext uri="{BB962C8B-B14F-4D97-AF65-F5344CB8AC3E}">
        <p14:creationId xmlns:p14="http://schemas.microsoft.com/office/powerpoint/2010/main" val="3652487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07CD9C-5E0A-44AB-827C-09036E5C7423}"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Z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275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07CD9C-5E0A-44AB-827C-09036E5C7423}"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Z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1390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3207"/>
            <a:ext cx="9226985" cy="6901784"/>
          </a:xfrm>
          <a:prstGeom prst="rect">
            <a:avLst/>
          </a:prstGeom>
        </p:spPr>
      </p:pic>
      <p:sp>
        <p:nvSpPr>
          <p:cNvPr id="2" name="Title 1"/>
          <p:cNvSpPr>
            <a:spLocks noGrp="1"/>
          </p:cNvSpPr>
          <p:nvPr>
            <p:ph type="ctrTitle"/>
          </p:nvPr>
        </p:nvSpPr>
        <p:spPr>
          <a:xfrm>
            <a:off x="942261" y="4261637"/>
            <a:ext cx="7772400" cy="672525"/>
          </a:xfrm>
          <a:prstGeom prst="rect">
            <a:avLst/>
          </a:prstGeom>
        </p:spPr>
        <p:txBody>
          <a:bodyPr>
            <a:normAutofit/>
          </a:bodyPr>
          <a:lstStyle>
            <a:lvl1pPr>
              <a:defRPr sz="3200">
                <a:solidFill>
                  <a:srgbClr val="FFFFFF"/>
                </a:solidFill>
                <a:latin typeface="Metropolis"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942261" y="5142496"/>
            <a:ext cx="7772400" cy="376296"/>
          </a:xfrm>
          <a:prstGeom prst="rect">
            <a:avLst/>
          </a:prstGeom>
        </p:spPr>
        <p:txBody>
          <a:bodyPr>
            <a:normAutofit/>
          </a:bodyPr>
          <a:lstStyle>
            <a:lvl1pPr marL="0" indent="0" algn="ctr">
              <a:buNone/>
              <a:defRPr sz="1200">
                <a:solidFill>
                  <a:schemeClr val="bg1"/>
                </a:solidFill>
                <a:latin typeface="Myriad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11471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910"/>
            <a:ext cx="9144000" cy="6839711"/>
          </a:xfrm>
          <a:prstGeom prst="rect">
            <a:avLst/>
          </a:prstGeom>
        </p:spPr>
      </p:pic>
      <p:sp>
        <p:nvSpPr>
          <p:cNvPr id="3" name="Content Placeholder 2"/>
          <p:cNvSpPr>
            <a:spLocks noGrp="1"/>
          </p:cNvSpPr>
          <p:nvPr>
            <p:ph idx="1"/>
          </p:nvPr>
        </p:nvSpPr>
        <p:spPr>
          <a:xfrm>
            <a:off x="457200" y="1748118"/>
            <a:ext cx="8229600" cy="4592706"/>
          </a:xfrm>
          <a:prstGeom prst="rect">
            <a:avLst/>
          </a:prstGeom>
        </p:spPr>
        <p:txBody>
          <a:bodyPr>
            <a:normAutofit/>
          </a:bodyPr>
          <a:lstStyle>
            <a:lvl1pPr marL="342900" indent="-342900">
              <a:buClr>
                <a:srgbClr val="CB001A"/>
              </a:buClr>
              <a:buFont typeface="Courier New"/>
              <a:buChar char="o"/>
              <a:defRPr sz="1600">
                <a:latin typeface="Myriad Pro" pitchFamily="34" charset="0"/>
              </a:defRPr>
            </a:lvl1pPr>
            <a:lvl2pPr marL="742950" indent="-285750">
              <a:buClr>
                <a:srgbClr val="CB001A"/>
              </a:buClr>
              <a:buFont typeface="Courier New"/>
              <a:buChar char="o"/>
              <a:defRPr sz="1600">
                <a:latin typeface="Myriad Pro" pitchFamily="34" charset="0"/>
              </a:defRPr>
            </a:lvl2pPr>
            <a:lvl3pPr marL="1143000" indent="-228600">
              <a:buClr>
                <a:srgbClr val="CB001A"/>
              </a:buClr>
              <a:buFont typeface="Courier New"/>
              <a:buChar char="o"/>
              <a:defRPr sz="1600">
                <a:latin typeface="Myriad Pro" pitchFamily="34" charset="0"/>
              </a:defRPr>
            </a:lvl3pPr>
            <a:lvl4pPr marL="1600200" indent="-228600">
              <a:buClr>
                <a:srgbClr val="CB001A"/>
              </a:buClr>
              <a:buFont typeface="Courier New"/>
              <a:buChar char="o"/>
              <a:defRPr sz="1600">
                <a:latin typeface="Myriad Pro" pitchFamily="34" charset="0"/>
              </a:defRPr>
            </a:lvl4pPr>
            <a:lvl5pPr marL="2057400" indent="-228600">
              <a:buClr>
                <a:srgbClr val="CB001A"/>
              </a:buClr>
              <a:buFont typeface="Courier New"/>
              <a:buChar char="o"/>
              <a:defRPr sz="1600">
                <a:latin typeface="Myriad Pro"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457200" y="274638"/>
            <a:ext cx="5771101" cy="754904"/>
          </a:xfrm>
          <a:prstGeom prst="rect">
            <a:avLst/>
          </a:prstGeom>
        </p:spPr>
        <p:txBody>
          <a:bodyPr>
            <a:normAutofit/>
          </a:bodyPr>
          <a:lstStyle>
            <a:lvl1pPr algn="l">
              <a:defRPr sz="2400">
                <a:latin typeface="Metropolis" pitchFamily="50" charset="0"/>
              </a:defRPr>
            </a:lvl1pPr>
          </a:lstStyle>
          <a:p>
            <a:r>
              <a:rPr lang="en-US"/>
              <a:t>Click to edit Master title style</a:t>
            </a:r>
            <a:endParaRPr lang="en-US" dirty="0"/>
          </a:p>
        </p:txBody>
      </p:sp>
      <p:sp>
        <p:nvSpPr>
          <p:cNvPr id="2" name="Rectangle 1"/>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80451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910"/>
            <a:ext cx="9144000" cy="6839711"/>
          </a:xfrm>
          <a:prstGeom prst="rect">
            <a:avLst/>
          </a:prstGeom>
        </p:spPr>
      </p:pic>
      <p:sp>
        <p:nvSpPr>
          <p:cNvPr id="8" name="Title 1"/>
          <p:cNvSpPr>
            <a:spLocks noGrp="1"/>
          </p:cNvSpPr>
          <p:nvPr>
            <p:ph type="title"/>
          </p:nvPr>
        </p:nvSpPr>
        <p:spPr>
          <a:xfrm>
            <a:off x="457200" y="274638"/>
            <a:ext cx="5771101" cy="754904"/>
          </a:xfrm>
          <a:prstGeom prst="rect">
            <a:avLst/>
          </a:prstGeom>
        </p:spPr>
        <p:txBody>
          <a:bodyPr>
            <a:normAutofit/>
          </a:bodyPr>
          <a:lstStyle>
            <a:lvl1pPr algn="l">
              <a:defRPr sz="2400">
                <a:latin typeface="Metropolis" pitchFamily="50" charset="0"/>
              </a:defRPr>
            </a:lvl1pPr>
          </a:lstStyle>
          <a:p>
            <a:r>
              <a:rPr lang="en-US"/>
              <a:t>Click to edit Master title style</a:t>
            </a:r>
            <a:endParaRPr lang="en-US" dirty="0"/>
          </a:p>
        </p:txBody>
      </p:sp>
      <p:sp>
        <p:nvSpPr>
          <p:cNvPr id="4" name="Rectangle 3"/>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14687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910"/>
            <a:ext cx="9144000" cy="6839711"/>
          </a:xfrm>
          <a:prstGeom prst="rect">
            <a:avLst/>
          </a:prstGeom>
        </p:spPr>
      </p:pic>
      <p:sp>
        <p:nvSpPr>
          <p:cNvPr id="3" name="Rectangle 2"/>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301162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3207"/>
            <a:ext cx="9226985" cy="6901784"/>
          </a:xfrm>
          <a:prstGeom prst="rect">
            <a:avLst/>
          </a:prstGeom>
        </p:spPr>
      </p:pic>
      <p:sp>
        <p:nvSpPr>
          <p:cNvPr id="2" name="Title 1"/>
          <p:cNvSpPr>
            <a:spLocks noGrp="1"/>
          </p:cNvSpPr>
          <p:nvPr>
            <p:ph type="ctrTitle"/>
          </p:nvPr>
        </p:nvSpPr>
        <p:spPr>
          <a:xfrm>
            <a:off x="685800" y="971811"/>
            <a:ext cx="7772400" cy="846726"/>
          </a:xfrm>
          <a:prstGeom prst="rect">
            <a:avLst/>
          </a:prstGeom>
        </p:spPr>
        <p:txBody>
          <a:bodyPr>
            <a:normAutofit/>
          </a:bodyPr>
          <a:lstStyle>
            <a:lvl1pPr>
              <a:defRPr sz="4000" b="0">
                <a:solidFill>
                  <a:srgbClr val="FFFFFF"/>
                </a:solidFill>
                <a:latin typeface="Metropolis"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1437801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3207"/>
            <a:ext cx="9226985" cy="6901784"/>
          </a:xfrm>
          <a:prstGeom prst="rect">
            <a:avLst/>
          </a:prstGeom>
        </p:spPr>
      </p:pic>
      <p:sp>
        <p:nvSpPr>
          <p:cNvPr id="2" name="Title 1"/>
          <p:cNvSpPr>
            <a:spLocks noGrp="1"/>
          </p:cNvSpPr>
          <p:nvPr>
            <p:ph type="ctrTitle"/>
          </p:nvPr>
        </p:nvSpPr>
        <p:spPr>
          <a:xfrm>
            <a:off x="942261" y="4261637"/>
            <a:ext cx="7772400" cy="672525"/>
          </a:xfrm>
          <a:prstGeom prst="rect">
            <a:avLst/>
          </a:prstGeom>
        </p:spPr>
        <p:txBody>
          <a:bodyPr>
            <a:normAutofit/>
          </a:bodyPr>
          <a:lstStyle>
            <a:lvl1pPr>
              <a:defRPr sz="3200">
                <a:solidFill>
                  <a:srgbClr val="FFFFFF"/>
                </a:solidFill>
                <a:latin typeface="Metropolis"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942261" y="5142496"/>
            <a:ext cx="7772400" cy="376296"/>
          </a:xfrm>
          <a:prstGeom prst="rect">
            <a:avLst/>
          </a:prstGeom>
        </p:spPr>
        <p:txBody>
          <a:bodyPr>
            <a:normAutofit/>
          </a:bodyPr>
          <a:lstStyle>
            <a:lvl1pPr marL="0" indent="0" algn="ctr">
              <a:buNone/>
              <a:defRPr sz="1200">
                <a:solidFill>
                  <a:schemeClr val="bg1"/>
                </a:solidFill>
                <a:latin typeface="Myriad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5110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910"/>
            <a:ext cx="9144000" cy="6839711"/>
          </a:xfrm>
          <a:prstGeom prst="rect">
            <a:avLst/>
          </a:prstGeom>
        </p:spPr>
      </p:pic>
      <p:sp>
        <p:nvSpPr>
          <p:cNvPr id="3" name="Content Placeholder 2"/>
          <p:cNvSpPr>
            <a:spLocks noGrp="1"/>
          </p:cNvSpPr>
          <p:nvPr>
            <p:ph idx="1"/>
          </p:nvPr>
        </p:nvSpPr>
        <p:spPr>
          <a:xfrm>
            <a:off x="457200" y="1748118"/>
            <a:ext cx="8229600" cy="4592706"/>
          </a:xfrm>
          <a:prstGeom prst="rect">
            <a:avLst/>
          </a:prstGeom>
        </p:spPr>
        <p:txBody>
          <a:bodyPr>
            <a:normAutofit/>
          </a:bodyPr>
          <a:lstStyle>
            <a:lvl1pPr marL="342900" indent="-342900">
              <a:buClr>
                <a:srgbClr val="CB001A"/>
              </a:buClr>
              <a:buFont typeface="Courier New"/>
              <a:buChar char="o"/>
              <a:defRPr sz="1600">
                <a:latin typeface="Myriad Pro" pitchFamily="34" charset="0"/>
              </a:defRPr>
            </a:lvl1pPr>
            <a:lvl2pPr marL="742950" indent="-285750">
              <a:buClr>
                <a:srgbClr val="CB001A"/>
              </a:buClr>
              <a:buFont typeface="Courier New"/>
              <a:buChar char="o"/>
              <a:defRPr sz="1600">
                <a:latin typeface="Myriad Pro" pitchFamily="34" charset="0"/>
              </a:defRPr>
            </a:lvl2pPr>
            <a:lvl3pPr marL="1143000" indent="-228600">
              <a:buClr>
                <a:srgbClr val="CB001A"/>
              </a:buClr>
              <a:buFont typeface="Courier New"/>
              <a:buChar char="o"/>
              <a:defRPr sz="1600">
                <a:latin typeface="Myriad Pro" pitchFamily="34" charset="0"/>
              </a:defRPr>
            </a:lvl3pPr>
            <a:lvl4pPr marL="1600200" indent="-228600">
              <a:buClr>
                <a:srgbClr val="CB001A"/>
              </a:buClr>
              <a:buFont typeface="Courier New"/>
              <a:buChar char="o"/>
              <a:defRPr sz="1600">
                <a:latin typeface="Myriad Pro" pitchFamily="34" charset="0"/>
              </a:defRPr>
            </a:lvl4pPr>
            <a:lvl5pPr marL="2057400" indent="-228600">
              <a:buClr>
                <a:srgbClr val="CB001A"/>
              </a:buClr>
              <a:buFont typeface="Courier New"/>
              <a:buChar char="o"/>
              <a:defRPr sz="1600">
                <a:latin typeface="Myriad Pro"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457200" y="274638"/>
            <a:ext cx="5771101" cy="754904"/>
          </a:xfrm>
          <a:prstGeom prst="rect">
            <a:avLst/>
          </a:prstGeom>
        </p:spPr>
        <p:txBody>
          <a:bodyPr>
            <a:normAutofit/>
          </a:bodyPr>
          <a:lstStyle>
            <a:lvl1pPr algn="l">
              <a:defRPr sz="2400">
                <a:latin typeface="Metropolis" pitchFamily="50" charset="0"/>
              </a:defRPr>
            </a:lvl1pPr>
          </a:lstStyle>
          <a:p>
            <a:r>
              <a:rPr lang="en-US"/>
              <a:t>Click to edit Master title style</a:t>
            </a:r>
            <a:endParaRPr lang="en-US" dirty="0"/>
          </a:p>
        </p:txBody>
      </p:sp>
      <p:sp>
        <p:nvSpPr>
          <p:cNvPr id="2" name="Rectangle 1"/>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1313045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910"/>
            <a:ext cx="9144000" cy="6839711"/>
          </a:xfrm>
          <a:prstGeom prst="rect">
            <a:avLst/>
          </a:prstGeom>
        </p:spPr>
      </p:pic>
      <p:sp>
        <p:nvSpPr>
          <p:cNvPr id="8" name="Title 1"/>
          <p:cNvSpPr>
            <a:spLocks noGrp="1"/>
          </p:cNvSpPr>
          <p:nvPr>
            <p:ph type="title"/>
          </p:nvPr>
        </p:nvSpPr>
        <p:spPr>
          <a:xfrm>
            <a:off x="457200" y="274638"/>
            <a:ext cx="5771101" cy="754904"/>
          </a:xfrm>
          <a:prstGeom prst="rect">
            <a:avLst/>
          </a:prstGeom>
        </p:spPr>
        <p:txBody>
          <a:bodyPr>
            <a:normAutofit/>
          </a:bodyPr>
          <a:lstStyle>
            <a:lvl1pPr algn="l">
              <a:defRPr sz="2400">
                <a:latin typeface="Metropolis" pitchFamily="50" charset="0"/>
              </a:defRPr>
            </a:lvl1pPr>
          </a:lstStyle>
          <a:p>
            <a:r>
              <a:rPr lang="en-US"/>
              <a:t>Click to edit Master title style</a:t>
            </a:r>
            <a:endParaRPr lang="en-US" dirty="0"/>
          </a:p>
        </p:txBody>
      </p:sp>
      <p:sp>
        <p:nvSpPr>
          <p:cNvPr id="4" name="Rectangle 3"/>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951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910"/>
            <a:ext cx="9144000" cy="6839711"/>
          </a:xfrm>
          <a:prstGeom prst="rect">
            <a:avLst/>
          </a:prstGeom>
        </p:spPr>
      </p:pic>
      <p:sp>
        <p:nvSpPr>
          <p:cNvPr id="3" name="Rectangle 2"/>
          <p:cNvSpPr/>
          <p:nvPr userDrawn="1"/>
        </p:nvSpPr>
        <p:spPr>
          <a:xfrm>
            <a:off x="8547533" y="6340824"/>
            <a:ext cx="341760" cy="246221"/>
          </a:xfrm>
          <a:prstGeom prst="rect">
            <a:avLst/>
          </a:prstGeom>
        </p:spPr>
        <p:txBody>
          <a:bodyPr wrap="none">
            <a:spAutoFit/>
          </a:bodyPr>
          <a:lstStyle/>
          <a:p>
            <a:fld id="{2754ED01-E2A0-4C1E-8E21-014B99041579}" type="slidenum">
              <a:rPr lang="en-US" sz="1000" smtClean="0">
                <a:latin typeface="Myriad"/>
                <a:cs typeface="Myriad Arabic" pitchFamily="50" charset="-78"/>
              </a:rPr>
              <a:pPr/>
              <a:t>‹#›</a:t>
            </a:fld>
            <a:endParaRPr lang="en-GB" sz="1000" dirty="0"/>
          </a:p>
        </p:txBody>
      </p:sp>
    </p:spTree>
    <p:extLst>
      <p:ext uri="{BB962C8B-B14F-4D97-AF65-F5344CB8AC3E}">
        <p14:creationId xmlns:p14="http://schemas.microsoft.com/office/powerpoint/2010/main" val="2363040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3207"/>
            <a:ext cx="9226985" cy="6901784"/>
          </a:xfrm>
          <a:prstGeom prst="rect">
            <a:avLst/>
          </a:prstGeom>
        </p:spPr>
      </p:pic>
      <p:sp>
        <p:nvSpPr>
          <p:cNvPr id="2" name="Title 1"/>
          <p:cNvSpPr>
            <a:spLocks noGrp="1"/>
          </p:cNvSpPr>
          <p:nvPr>
            <p:ph type="ctrTitle"/>
          </p:nvPr>
        </p:nvSpPr>
        <p:spPr>
          <a:xfrm>
            <a:off x="685800" y="971811"/>
            <a:ext cx="7772400" cy="846726"/>
          </a:xfrm>
          <a:prstGeom prst="rect">
            <a:avLst/>
          </a:prstGeom>
        </p:spPr>
        <p:txBody>
          <a:bodyPr>
            <a:normAutofit/>
          </a:bodyPr>
          <a:lstStyle>
            <a:lvl1pPr>
              <a:defRPr sz="4000" b="0">
                <a:solidFill>
                  <a:srgbClr val="FFFFFF"/>
                </a:solidFill>
                <a:latin typeface="Metropolis"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41263512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225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2815073"/>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derebus.org.za/" TargetMode="External"/><Relationship Id="rId2" Type="http://schemas.openxmlformats.org/officeDocument/2006/relationships/hyperlink" Target="http://www.lpiif.co.za/"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6424" y="4570396"/>
            <a:ext cx="7772400" cy="572100"/>
          </a:xfrm>
        </p:spPr>
        <p:txBody>
          <a:bodyPr>
            <a:normAutofit/>
          </a:bodyPr>
          <a:lstStyle/>
          <a:p>
            <a:r>
              <a:rPr lang="en-US" sz="2800" b="1" dirty="0">
                <a:latin typeface="Arial" panose="020B0604020202020204" pitchFamily="34" charset="0"/>
                <a:cs typeface="Arial" panose="020B0604020202020204" pitchFamily="34" charset="0"/>
              </a:rPr>
              <a:t>PRESENTATION TO LSSA AGM</a:t>
            </a:r>
          </a:p>
        </p:txBody>
      </p:sp>
      <p:sp>
        <p:nvSpPr>
          <p:cNvPr id="3" name="Subtitle 2"/>
          <p:cNvSpPr>
            <a:spLocks noGrp="1"/>
          </p:cNvSpPr>
          <p:nvPr>
            <p:ph type="subTitle" idx="1"/>
          </p:nvPr>
        </p:nvSpPr>
        <p:spPr>
          <a:xfrm>
            <a:off x="926424" y="5526448"/>
            <a:ext cx="7772400" cy="666962"/>
          </a:xfrm>
        </p:spPr>
        <p:txBody>
          <a:bodyPr>
            <a:normAutofit/>
          </a:bodyPr>
          <a:lstStyle/>
          <a:p>
            <a:r>
              <a:rPr lang="en-US" sz="1600" b="1" dirty="0">
                <a:latin typeface="Arial" panose="020B0604020202020204" pitchFamily="34" charset="0"/>
                <a:cs typeface="Arial" panose="020B0604020202020204" pitchFamily="34" charset="0"/>
              </a:rPr>
              <a:t>20 APRIL 2024</a:t>
            </a:r>
          </a:p>
        </p:txBody>
      </p:sp>
    </p:spTree>
    <p:extLst>
      <p:ext uri="{BB962C8B-B14F-4D97-AF65-F5344CB8AC3E}">
        <p14:creationId xmlns:p14="http://schemas.microsoft.com/office/powerpoint/2010/main" val="44476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801F2E-7099-A503-EDB4-368D700EB418}"/>
              </a:ext>
            </a:extLst>
          </p:cNvPr>
          <p:cNvSpPr>
            <a:spLocks noGrp="1"/>
          </p:cNvSpPr>
          <p:nvPr>
            <p:ph idx="1"/>
          </p:nvPr>
        </p:nvSpPr>
        <p:spPr/>
        <p:txBody>
          <a:bodyPr>
            <a:normAutofit/>
          </a:bodyPr>
          <a:lstStyle/>
          <a:p>
            <a:pPr marL="0" indent="0" algn="just">
              <a:lnSpc>
                <a:spcPct val="150000"/>
              </a:lnSpc>
              <a:buNone/>
            </a:pPr>
            <a:r>
              <a:rPr lang="en-GB" dirty="0">
                <a:latin typeface="Arial" panose="020B0604020202020204" pitchFamily="34" charset="0"/>
                <a:ea typeface="Arial" panose="020B0604020202020204" pitchFamily="34" charset="0"/>
              </a:rPr>
              <a:t>This presentation aims to:</a:t>
            </a:r>
          </a:p>
          <a:p>
            <a:pPr algn="just">
              <a:lnSpc>
                <a:spcPct val="150000"/>
              </a:lnSpc>
              <a:buFont typeface="+mj-lt"/>
              <a:buAutoNum type="arabicPeriod"/>
            </a:pPr>
            <a:r>
              <a:rPr lang="en-GB" dirty="0">
                <a:latin typeface="Arial" panose="020B0604020202020204" pitchFamily="34" charset="0"/>
                <a:ea typeface="Arial" panose="020B0604020202020204" pitchFamily="34" charset="0"/>
              </a:rPr>
              <a:t>briefly introduce the Legal Practitioners Indemnity Insurance Fund NPC (LPIIF);</a:t>
            </a:r>
          </a:p>
          <a:p>
            <a:pPr algn="just">
              <a:lnSpc>
                <a:spcPct val="150000"/>
              </a:lnSpc>
              <a:buFont typeface="+mj-lt"/>
              <a:buAutoNum type="arabicPeriod"/>
            </a:pPr>
            <a:r>
              <a:rPr lang="en-GB" dirty="0">
                <a:latin typeface="Arial" panose="020B0604020202020204" pitchFamily="34" charset="0"/>
                <a:ea typeface="Arial" panose="020B0604020202020204" pitchFamily="34" charset="0"/>
              </a:rPr>
              <a:t>explain the services provided by the LPIIF; </a:t>
            </a:r>
          </a:p>
          <a:p>
            <a:pPr algn="just">
              <a:lnSpc>
                <a:spcPct val="150000"/>
              </a:lnSpc>
              <a:buFont typeface="+mj-lt"/>
              <a:buAutoNum type="arabicPeriod"/>
            </a:pPr>
            <a:r>
              <a:rPr lang="en-GB" dirty="0">
                <a:latin typeface="Arial" panose="020B0604020202020204" pitchFamily="34" charset="0"/>
                <a:ea typeface="Arial" panose="020B0604020202020204" pitchFamily="34" charset="0"/>
              </a:rPr>
              <a:t>highlight LPIIF claim trends; and</a:t>
            </a:r>
          </a:p>
          <a:p>
            <a:pPr algn="just">
              <a:lnSpc>
                <a:spcPct val="150000"/>
              </a:lnSpc>
              <a:buFont typeface="+mj-lt"/>
              <a:buAutoNum type="arabicPeriod"/>
            </a:pPr>
            <a:r>
              <a:rPr lang="en-GB" dirty="0">
                <a:latin typeface="Arial" panose="020B0604020202020204" pitchFamily="34" charset="0"/>
                <a:ea typeface="Arial" panose="020B0604020202020204" pitchFamily="34" charset="0"/>
              </a:rPr>
              <a:t>highlight how the LPIIF has added value to legal practitioners.</a:t>
            </a:r>
          </a:p>
          <a:p>
            <a:pPr marL="0" indent="0" algn="just">
              <a:lnSpc>
                <a:spcPct val="150000"/>
              </a:lnSpc>
              <a:buNone/>
            </a:pPr>
            <a:endParaRPr lang="en-GB" dirty="0">
              <a:latin typeface="Arial" panose="020B0604020202020204" pitchFamily="34" charset="0"/>
              <a:ea typeface="Arial" panose="020B0604020202020204" pitchFamily="34" charset="0"/>
            </a:endParaRPr>
          </a:p>
          <a:p>
            <a:pPr marL="0" indent="0" algn="just">
              <a:lnSpc>
                <a:spcPct val="150000"/>
              </a:lnSpc>
              <a:buNone/>
            </a:pPr>
            <a:endParaRPr lang="en-GB" dirty="0">
              <a:latin typeface="Arial" panose="020B0604020202020204" pitchFamily="34" charset="0"/>
              <a:ea typeface="Arial" panose="020B0604020202020204" pitchFamily="34" charset="0"/>
            </a:endParaRPr>
          </a:p>
          <a:p>
            <a:pPr marL="0" indent="0" algn="just">
              <a:lnSpc>
                <a:spcPct val="150000"/>
              </a:lnSpc>
              <a:buNone/>
            </a:pPr>
            <a:endParaRPr lang="en-GB" sz="2000" dirty="0">
              <a:latin typeface="Arial" panose="020B0604020202020204" pitchFamily="34" charset="0"/>
              <a:ea typeface="Arial" panose="020B0604020202020204" pitchFamily="34" charset="0"/>
            </a:endParaRPr>
          </a:p>
          <a:p>
            <a:pPr>
              <a:buFont typeface="Arial" panose="020B0604020202020204" pitchFamily="34" charset="0"/>
              <a:buChar char="•"/>
            </a:pPr>
            <a:endParaRPr lang="en-GB" sz="1600" dirty="0">
              <a:effectLst/>
              <a:latin typeface="Arial" panose="020B0604020202020204" pitchFamily="34" charset="0"/>
              <a:ea typeface="Arial" panose="020B0604020202020204" pitchFamily="34" charset="0"/>
            </a:endParaRPr>
          </a:p>
          <a:p>
            <a:pPr>
              <a:buFont typeface="+mj-lt"/>
              <a:buAutoNum type="arabicPeriod"/>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p:txBody>
      </p:sp>
      <p:sp>
        <p:nvSpPr>
          <p:cNvPr id="3" name="Title 2">
            <a:extLst>
              <a:ext uri="{FF2B5EF4-FFF2-40B4-BE49-F238E27FC236}">
                <a16:creationId xmlns:a16="http://schemas.microsoft.com/office/drawing/2014/main" id="{DE070D5A-00D5-A755-E22D-770B67C0ECBE}"/>
              </a:ext>
            </a:extLst>
          </p:cNvPr>
          <p:cNvSpPr>
            <a:spLocks noGrp="1"/>
          </p:cNvSpPr>
          <p:nvPr>
            <p:ph type="title"/>
          </p:nvPr>
        </p:nvSpPr>
        <p:spPr>
          <a:xfrm>
            <a:off x="457200" y="517176"/>
            <a:ext cx="5771101" cy="883606"/>
          </a:xfrm>
        </p:spPr>
        <p:txBody>
          <a:bodyPr>
            <a:normAutofit/>
          </a:bodyPr>
          <a:lstStyle/>
          <a:p>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INTRODUCTION</a:t>
            </a:r>
          </a:p>
        </p:txBody>
      </p:sp>
    </p:spTree>
    <p:extLst>
      <p:ext uri="{BB962C8B-B14F-4D97-AF65-F5344CB8AC3E}">
        <p14:creationId xmlns:p14="http://schemas.microsoft.com/office/powerpoint/2010/main" val="370276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801F2E-7099-A503-EDB4-368D700EB418}"/>
              </a:ext>
            </a:extLst>
          </p:cNvPr>
          <p:cNvSpPr>
            <a:spLocks noGrp="1"/>
          </p:cNvSpPr>
          <p:nvPr>
            <p:ph idx="1"/>
          </p:nvPr>
        </p:nvSpPr>
        <p:spPr/>
        <p:txBody>
          <a:bodyPr>
            <a:normAutofit fontScale="92500" lnSpcReduction="10000"/>
          </a:bodyPr>
          <a:lstStyle/>
          <a:p>
            <a:pPr marL="0" indent="0" algn="just">
              <a:lnSpc>
                <a:spcPct val="160000"/>
              </a:lnSpc>
              <a:buNone/>
            </a:pPr>
            <a:r>
              <a:rPr lang="en-GB" sz="1600" dirty="0">
                <a:effectLst/>
                <a:latin typeface="Arial" panose="020B0604020202020204" pitchFamily="34" charset="0"/>
                <a:ea typeface="Arial" panose="020B0604020202020204" pitchFamily="34" charset="0"/>
              </a:rPr>
              <a:t>The LPIIF:</a:t>
            </a:r>
          </a:p>
          <a:p>
            <a:pPr algn="just">
              <a:lnSpc>
                <a:spcPct val="160000"/>
              </a:lnSpc>
              <a:buFont typeface="Arial" panose="020B0604020202020204" pitchFamily="34" charset="0"/>
              <a:buChar char="•"/>
            </a:pPr>
            <a:r>
              <a:rPr lang="en-GB" dirty="0">
                <a:latin typeface="Arial" panose="020B0604020202020204" pitchFamily="34" charset="0"/>
                <a:ea typeface="Arial" panose="020B0604020202020204" pitchFamily="34" charset="0"/>
              </a:rPr>
              <a:t>i</a:t>
            </a:r>
            <a:r>
              <a:rPr lang="en-GB" sz="1600" dirty="0">
                <a:effectLst/>
                <a:latin typeface="Arial" panose="020B0604020202020204" pitchFamily="34" charset="0"/>
                <a:ea typeface="Arial" panose="020B0604020202020204" pitchFamily="34" charset="0"/>
              </a:rPr>
              <a:t>s a non-life</a:t>
            </a:r>
            <a:r>
              <a:rPr lang="en-GB" dirty="0">
                <a:latin typeface="Arial" panose="020B0604020202020204" pitchFamily="34" charset="0"/>
                <a:ea typeface="Arial" panose="020B0604020202020204" pitchFamily="34" charset="0"/>
              </a:rPr>
              <a:t> insurance company established by the Legal Practitioners’ Fidelity Fund (the Fidelity Fund) in 1993;</a:t>
            </a:r>
          </a:p>
          <a:p>
            <a:pPr algn="just">
              <a:lnSpc>
                <a:spcPct val="160000"/>
              </a:lnSpc>
              <a:buFont typeface="Arial" panose="020B0604020202020204" pitchFamily="34" charset="0"/>
              <a:buChar char="•"/>
            </a:pPr>
            <a:r>
              <a:rPr lang="en-GB" dirty="0">
                <a:latin typeface="Arial" panose="020B0604020202020204" pitchFamily="34" charset="0"/>
                <a:ea typeface="Arial" panose="020B0604020202020204" pitchFamily="34" charset="0"/>
              </a:rPr>
              <a:t>is a non-profit company that provides the insurance services referred to in section 77 of the Legal Practice Act 28 of 2014;</a:t>
            </a:r>
          </a:p>
          <a:p>
            <a:pPr algn="just">
              <a:lnSpc>
                <a:spcPct val="160000"/>
              </a:lnSpc>
              <a:buFont typeface="Arial" panose="020B0604020202020204" pitchFamily="34" charset="0"/>
              <a:buChar char="•"/>
            </a:pPr>
            <a:r>
              <a:rPr lang="en-GB" sz="1600" dirty="0">
                <a:effectLst/>
                <a:latin typeface="Arial" panose="020B0604020202020204" pitchFamily="34" charset="0"/>
                <a:ea typeface="Arial" panose="020B0604020202020204" pitchFamily="34" charset="0"/>
              </a:rPr>
              <a:t>funded by a single premium paid annually by the Fidelity Fund on behalf of insured legal practitioners, i.e., legal practitioners practising with Fidelity Fund certificates (</a:t>
            </a:r>
            <a:r>
              <a:rPr lang="en-US" sz="1600" dirty="0">
                <a:effectLst/>
                <a:latin typeface="Arial" panose="020B0604020202020204" pitchFamily="34" charset="0"/>
                <a:ea typeface="Arial" panose="020B0604020202020204" pitchFamily="34" charset="0"/>
              </a:rPr>
              <a:t>attorneys and trust account advocates)</a:t>
            </a:r>
            <a:r>
              <a:rPr lang="en-GB" sz="1600" dirty="0">
                <a:effectLst/>
                <a:latin typeface="Arial" panose="020B0604020202020204" pitchFamily="34" charset="0"/>
                <a:ea typeface="Arial" panose="020B0604020202020204" pitchFamily="34" charset="0"/>
              </a:rPr>
              <a:t>; and</a:t>
            </a:r>
          </a:p>
          <a:p>
            <a:pPr algn="just">
              <a:lnSpc>
                <a:spcPct val="160000"/>
              </a:lnSpc>
              <a:buFont typeface="Arial" panose="020B0604020202020204" pitchFamily="34" charset="0"/>
              <a:buChar char="•"/>
            </a:pPr>
            <a:r>
              <a:rPr lang="en-GB" dirty="0">
                <a:latin typeface="Arial" panose="020B0604020202020204" pitchFamily="34" charset="0"/>
                <a:ea typeface="Arial" panose="020B0604020202020204" pitchFamily="34" charset="0"/>
              </a:rPr>
              <a:t>provides professional indemnity insurance (PII) subject to the Master Policy to all legal practitioners with Fidelity Fund certificates, bonds of security to attorneys seeking appointment as executors of deceased estates and risk management services to the legal profession.</a:t>
            </a:r>
            <a:endParaRPr lang="en-GB" sz="1600" dirty="0">
              <a:effectLst/>
              <a:latin typeface="Arial" panose="020B0604020202020204" pitchFamily="34" charset="0"/>
              <a:ea typeface="Arial" panose="020B0604020202020204" pitchFamily="34" charset="0"/>
            </a:endParaRPr>
          </a:p>
          <a:p>
            <a:pPr marL="0" indent="0">
              <a:buNone/>
            </a:pPr>
            <a:endParaRPr lang="en-GB" dirty="0">
              <a:latin typeface="Arial" panose="020B0604020202020204" pitchFamily="34" charset="0"/>
              <a:ea typeface="Arial" panose="020B0604020202020204" pitchFamily="34" charset="0"/>
            </a:endParaRPr>
          </a:p>
          <a:p>
            <a:pPr marL="0" indent="0">
              <a:buNone/>
            </a:pPr>
            <a:endParaRPr lang="en-GB" sz="1600" dirty="0">
              <a:effectLst/>
              <a:latin typeface="Arial" panose="020B0604020202020204" pitchFamily="34" charset="0"/>
              <a:ea typeface="Arial" panose="020B0604020202020204" pitchFamily="34" charset="0"/>
            </a:endParaRPr>
          </a:p>
          <a:p>
            <a:pPr>
              <a:buFont typeface="+mj-lt"/>
              <a:buAutoNum type="arabicPeriod"/>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p:txBody>
      </p:sp>
      <p:sp>
        <p:nvSpPr>
          <p:cNvPr id="3" name="Title 2">
            <a:extLst>
              <a:ext uri="{FF2B5EF4-FFF2-40B4-BE49-F238E27FC236}">
                <a16:creationId xmlns:a16="http://schemas.microsoft.com/office/drawing/2014/main" id="{DE070D5A-00D5-A755-E22D-770B67C0ECBE}"/>
              </a:ext>
            </a:extLst>
          </p:cNvPr>
          <p:cNvSpPr>
            <a:spLocks noGrp="1"/>
          </p:cNvSpPr>
          <p:nvPr>
            <p:ph type="title"/>
          </p:nvPr>
        </p:nvSpPr>
        <p:spPr>
          <a:xfrm>
            <a:off x="457200" y="517176"/>
            <a:ext cx="5771101" cy="883606"/>
          </a:xfrm>
        </p:spPr>
        <p:txBody>
          <a:bodyPr>
            <a:normAutofit/>
          </a:bodyPr>
          <a:lstStyle/>
          <a:p>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THE LPIIF</a:t>
            </a:r>
          </a:p>
        </p:txBody>
      </p:sp>
    </p:spTree>
    <p:extLst>
      <p:ext uri="{BB962C8B-B14F-4D97-AF65-F5344CB8AC3E}">
        <p14:creationId xmlns:p14="http://schemas.microsoft.com/office/powerpoint/2010/main" val="1569597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801F2E-7099-A503-EDB4-368D700EB418}"/>
              </a:ext>
            </a:extLst>
          </p:cNvPr>
          <p:cNvSpPr>
            <a:spLocks noGrp="1"/>
          </p:cNvSpPr>
          <p:nvPr>
            <p:ph idx="1"/>
          </p:nvPr>
        </p:nvSpPr>
        <p:spPr/>
        <p:txBody>
          <a:bodyPr>
            <a:normAutofit fontScale="92500" lnSpcReduction="20000"/>
          </a:bodyPr>
          <a:lstStyle/>
          <a:p>
            <a:pPr algn="just">
              <a:lnSpc>
                <a:spcPct val="170000"/>
              </a:lnSpc>
              <a:buFont typeface="Arial" panose="020B0604020202020204" pitchFamily="34" charset="0"/>
              <a:buChar char="•"/>
            </a:pPr>
            <a:r>
              <a:rPr lang="en-US" sz="1800" b="1" dirty="0">
                <a:latin typeface="Arial" panose="020B0604020202020204" pitchFamily="34" charset="0"/>
                <a:cs typeface="Arial" panose="020B0604020202020204" pitchFamily="34" charset="0"/>
              </a:rPr>
              <a:t>The model is unique </a:t>
            </a:r>
            <a:r>
              <a:rPr lang="en-US" sz="1800" dirty="0">
                <a:latin typeface="Arial" panose="020B0604020202020204" pitchFamily="34" charset="0"/>
                <a:cs typeface="Arial" panose="020B0604020202020204" pitchFamily="34" charset="0"/>
              </a:rPr>
              <a:t>in that we are not aware of any other PII model anywhere in the world where members of an entire profession are automatically insured and the costs of the PII are paid by another entity</a:t>
            </a:r>
          </a:p>
          <a:p>
            <a:pPr algn="just">
              <a:lnSpc>
                <a:spcPct val="170000"/>
              </a:lnSpc>
              <a:buFont typeface="Arial" panose="020B0604020202020204" pitchFamily="34" charset="0"/>
              <a:buChar char="•"/>
            </a:pPr>
            <a:r>
              <a:rPr lang="en-US" sz="1800" dirty="0">
                <a:latin typeface="Arial" panose="020B0604020202020204" pitchFamily="34" charset="0"/>
                <a:cs typeface="Arial" panose="020B0604020202020204" pitchFamily="34" charset="0"/>
              </a:rPr>
              <a:t>As the primary layer of PII covering the entire profession, the LPIIF absorbs most of the risk associated with PII claims. Top-up insurance for the insured practitioners is thus more cost effective (compared to other professions) as most risks are indemnified by the primary layer</a:t>
            </a:r>
          </a:p>
          <a:p>
            <a:pPr algn="just">
              <a:lnSpc>
                <a:spcPct val="170000"/>
              </a:lnSpc>
              <a:buFont typeface="Arial" panose="020B0604020202020204" pitchFamily="34" charset="0"/>
              <a:buChar char="•"/>
            </a:pPr>
            <a:r>
              <a:rPr lang="en-US" sz="1800" dirty="0">
                <a:latin typeface="Arial" panose="020B0604020202020204" pitchFamily="34" charset="0"/>
                <a:cs typeface="Arial" panose="020B0604020202020204" pitchFamily="34" charset="0"/>
              </a:rPr>
              <a:t>In the absence of the LPIIF, legal practitioners would need to purchase </a:t>
            </a:r>
            <a:r>
              <a:rPr lang="en-US" sz="1800" b="1" dirty="0">
                <a:latin typeface="Arial" panose="020B0604020202020204" pitchFamily="34" charset="0"/>
                <a:cs typeface="Arial" panose="020B0604020202020204" pitchFamily="34" charset="0"/>
              </a:rPr>
              <a:t>PII in the commercial market which would then be more expensive, </a:t>
            </a:r>
            <a:r>
              <a:rPr lang="en-US" sz="1800" dirty="0">
                <a:latin typeface="Arial" panose="020B0604020202020204" pitchFamily="34" charset="0"/>
                <a:cs typeface="Arial" panose="020B0604020202020204" pitchFamily="34" charset="0"/>
              </a:rPr>
              <a:t>and </a:t>
            </a:r>
            <a:r>
              <a:rPr lang="en-US" sz="1800" b="1" dirty="0">
                <a:latin typeface="Arial" panose="020B0604020202020204" pitchFamily="34" charset="0"/>
                <a:cs typeface="Arial" panose="020B0604020202020204" pitchFamily="34" charset="0"/>
              </a:rPr>
              <a:t>some</a:t>
            </a:r>
            <a:r>
              <a:rPr lang="en-US" sz="1800" dirty="0">
                <a:latin typeface="Arial" panose="020B0604020202020204" pitchFamily="34" charset="0"/>
                <a:cs typeface="Arial" panose="020B0604020202020204" pitchFamily="34" charset="0"/>
              </a:rPr>
              <a:t> practices would either </a:t>
            </a:r>
            <a:r>
              <a:rPr lang="en-US" sz="1800" b="1" dirty="0">
                <a:latin typeface="Arial" panose="020B0604020202020204" pitchFamily="34" charset="0"/>
                <a:cs typeface="Arial" panose="020B0604020202020204" pitchFamily="34" charset="0"/>
              </a:rPr>
              <a:t>be uninsurable or only insured on adverse and limited terms</a:t>
            </a:r>
          </a:p>
          <a:p>
            <a:pPr algn="just">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just">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0" indent="0" algn="just">
              <a:lnSpc>
                <a:spcPct val="150000"/>
              </a:lnSpc>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a:p>
            <a:pPr marL="0" indent="0">
              <a:buNone/>
            </a:pPr>
            <a:endParaRPr lang="en-US" dirty="0">
              <a:latin typeface="+mn-lt"/>
              <a:cs typeface="Arial" panose="020B0604020202020204" pitchFamily="34" charset="0"/>
            </a:endParaRPr>
          </a:p>
        </p:txBody>
      </p:sp>
      <p:sp>
        <p:nvSpPr>
          <p:cNvPr id="3" name="Title 2">
            <a:extLst>
              <a:ext uri="{FF2B5EF4-FFF2-40B4-BE49-F238E27FC236}">
                <a16:creationId xmlns:a16="http://schemas.microsoft.com/office/drawing/2014/main" id="{DE070D5A-00D5-A755-E22D-770B67C0ECBE}"/>
              </a:ext>
            </a:extLst>
          </p:cNvPr>
          <p:cNvSpPr>
            <a:spLocks noGrp="1"/>
          </p:cNvSpPr>
          <p:nvPr>
            <p:ph type="title"/>
          </p:nvPr>
        </p:nvSpPr>
        <p:spPr>
          <a:xfrm>
            <a:off x="457200" y="517176"/>
            <a:ext cx="5771101" cy="883606"/>
          </a:xfrm>
        </p:spPr>
        <p:txBody>
          <a:bodyPr>
            <a:normAutofit/>
          </a:bodyPr>
          <a:lstStyle/>
          <a:p>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THE LPIIF MODEL</a:t>
            </a:r>
          </a:p>
        </p:txBody>
      </p:sp>
    </p:spTree>
    <p:extLst>
      <p:ext uri="{BB962C8B-B14F-4D97-AF65-F5344CB8AC3E}">
        <p14:creationId xmlns:p14="http://schemas.microsoft.com/office/powerpoint/2010/main" val="1492559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069606" y="1476252"/>
            <a:ext cx="6872162" cy="5023263"/>
            <a:chOff x="990599" y="1217851"/>
            <a:chExt cx="6872162" cy="4928537"/>
          </a:xfrm>
        </p:grpSpPr>
        <p:sp>
          <p:nvSpPr>
            <p:cNvPr id="15" name="Isosceles Triangle 14"/>
            <p:cNvSpPr/>
            <p:nvPr/>
          </p:nvSpPr>
          <p:spPr>
            <a:xfrm>
              <a:off x="990600" y="1217851"/>
              <a:ext cx="6858000" cy="1524000"/>
            </a:xfrm>
            <a:prstGeom prst="triangle">
              <a:avLst>
                <a:gd name="adj" fmla="val 49621"/>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To provide sustainable , efficient and cost effective  professional indemnity (PI) cover to the legal profession in South Africa while protecting the public interests</a:t>
              </a:r>
              <a:endParaRPr kumimoji="0" lang="en-ZA" sz="1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p:nvPr/>
          </p:nvSpPr>
          <p:spPr>
            <a:xfrm>
              <a:off x="5761818" y="2831354"/>
              <a:ext cx="2100943" cy="3315034"/>
            </a:xfrm>
            <a:prstGeom prst="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mn-cs"/>
                </a:rPr>
                <a:t>An enabling regulatory  and business environment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Appropriate regulatory regime that balances the interests of the profession and that of the public</a:t>
              </a:r>
              <a:endParaRPr kumimoji="0" lang="en-ZA"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Cover and services provided to all practitioners and associated staff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PI insurance  is mandatory for all practising attorneys and firms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Further development of the regulatory environment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Rectangle 16"/>
            <p:cNvSpPr/>
            <p:nvPr/>
          </p:nvSpPr>
          <p:spPr>
            <a:xfrm>
              <a:off x="3386752" y="2831354"/>
              <a:ext cx="2018805" cy="3315034"/>
            </a:xfrm>
            <a:prstGeom prst="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mn-cs"/>
                </a:rPr>
                <a:t>Risk management  and mitigation  measures</a:t>
              </a: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100" b="1"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A common risk management system for the entire profession</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Implementation of  proactive risk management (practice support)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Manage Regulatory Compliance and Enterprise Risk </a:t>
              </a:r>
              <a:endParaRPr kumimoji="0" lang="en-ZA" sz="11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Incentivise , reward the adoption  and sustainable practice of the new risk management system</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Rectangle 17"/>
            <p:cNvSpPr/>
            <p:nvPr/>
          </p:nvSpPr>
          <p:spPr>
            <a:xfrm>
              <a:off x="990599" y="2831354"/>
              <a:ext cx="2039893" cy="3315034"/>
            </a:xfrm>
            <a:prstGeom prst="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mn-cs"/>
                </a:rPr>
                <a:t>A Sustainable  Operating Model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 </a:t>
              </a:r>
              <a:endParaRPr kumimoji="0" lang="en-ZA"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Continuous Improvement in process capabilities, systems , technology and human resources  &amp; skills for both lines of business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Deploy the required resources in a sustainable and cost effective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ZA" sz="1100" b="0" i="0" u="none" strike="noStrike" kern="1200" cap="none" spc="0" normalizeH="0" baseline="0" noProof="0" dirty="0">
                  <a:ln>
                    <a:noFill/>
                  </a:ln>
                  <a:solidFill>
                    <a:prstClr val="white"/>
                  </a:solidFill>
                  <a:effectLst/>
                  <a:uLnTx/>
                  <a:uFillTx/>
                  <a:latin typeface="Calibri"/>
                  <a:ea typeface="+mn-ea"/>
                  <a:cs typeface="+mn-cs"/>
                </a:rPr>
                <a:t>Build </a:t>
              </a:r>
              <a:r>
                <a:rPr kumimoji="0" lang="en-ZA" sz="1100" b="1" i="0" u="none" strike="noStrike" kern="1200" cap="none" spc="0" normalizeH="0" baseline="0" noProof="0" dirty="0">
                  <a:ln>
                    <a:noFill/>
                  </a:ln>
                  <a:solidFill>
                    <a:prstClr val="white"/>
                  </a:solidFill>
                  <a:effectLst/>
                  <a:uLnTx/>
                  <a:uFillTx/>
                  <a:latin typeface="Calibri"/>
                  <a:ea typeface="+mn-ea"/>
                  <a:cs typeface="+mn-cs"/>
                </a:rPr>
                <a:t>Long Term Sustainability </a:t>
              </a:r>
              <a:r>
                <a:rPr kumimoji="0" lang="en-ZA" sz="1100" b="0" i="0" u="none" strike="noStrike" kern="1200" cap="none" spc="0" normalizeH="0" baseline="0" noProof="0" dirty="0">
                  <a:ln>
                    <a:noFill/>
                  </a:ln>
                  <a:solidFill>
                    <a:prstClr val="white"/>
                  </a:solidFill>
                  <a:effectLst/>
                  <a:uLnTx/>
                  <a:uFillTx/>
                  <a:latin typeface="Calibri"/>
                  <a:ea typeface="+mn-ea"/>
                  <a:cs typeface="+mn-cs"/>
                </a:rPr>
                <a:t> through sound business and regulatory  measures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Basic PI cover is paid for by the profession</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LPIIF affords own costs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ZA" sz="11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 name="Title 3">
            <a:extLst>
              <a:ext uri="{FF2B5EF4-FFF2-40B4-BE49-F238E27FC236}">
                <a16:creationId xmlns:a16="http://schemas.microsoft.com/office/drawing/2014/main" id="{D41611D5-5E38-F805-435C-56F8FA6E00B8}"/>
              </a:ext>
            </a:extLst>
          </p:cNvPr>
          <p:cNvSpPr txBox="1">
            <a:spLocks/>
          </p:cNvSpPr>
          <p:nvPr/>
        </p:nvSpPr>
        <p:spPr>
          <a:xfrm>
            <a:off x="389178" y="765096"/>
            <a:ext cx="5975284" cy="619933"/>
          </a:xfrm>
          <a:prstGeom prst="rect">
            <a:avLst/>
          </a:prstGeom>
        </p:spPr>
        <p:txBody>
          <a:bodyPr>
            <a:normAutofit/>
          </a:bodyPr>
          <a:lstStyle>
            <a:lvl1pPr algn="l" defTabSz="457200" rtl="0" eaLnBrk="1" latinLnBrk="0" hangingPunct="1">
              <a:spcBef>
                <a:spcPct val="0"/>
              </a:spcBef>
              <a:buNone/>
              <a:defRPr sz="2400" kern="1200">
                <a:solidFill>
                  <a:schemeClr val="tx1"/>
                </a:solidFill>
                <a:latin typeface="Metropolis" pitchFamily="50" charset="0"/>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ZA" sz="2600" b="1" dirty="0">
                <a:solidFill>
                  <a:srgbClr val="000000"/>
                </a:solidFill>
                <a:latin typeface="Myriad Pro"/>
                <a:cs typeface="Arial" panose="020B0604020202020204" pitchFamily="34" charset="0"/>
              </a:rPr>
              <a:t>OVERVIEW OF THE LPIIF STRATEGY</a:t>
            </a:r>
            <a:endParaRPr kumimoji="0" lang="en-ZA" sz="2600" b="0" i="0" u="none" strike="noStrike" kern="1200" cap="none" spc="0" normalizeH="0" baseline="0" noProof="0" dirty="0">
              <a:ln>
                <a:noFill/>
              </a:ln>
              <a:solidFill>
                <a:srgbClr val="000000"/>
              </a:solidFill>
              <a:effectLst/>
              <a:uLnTx/>
              <a:uFillTx/>
              <a:latin typeface="Myriad Pro"/>
              <a:ea typeface="+mj-ea"/>
              <a:cs typeface="+mj-cs"/>
            </a:endParaRPr>
          </a:p>
        </p:txBody>
      </p:sp>
    </p:spTree>
    <p:extLst>
      <p:ext uri="{BB962C8B-B14F-4D97-AF65-F5344CB8AC3E}">
        <p14:creationId xmlns:p14="http://schemas.microsoft.com/office/powerpoint/2010/main" val="386553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4082" y="1747838"/>
            <a:ext cx="7475836" cy="4592637"/>
          </a:xfrm>
          <a:prstGeom prst="rect">
            <a:avLst/>
          </a:prstGeom>
          <a:noFill/>
          <a:ln>
            <a:noFill/>
          </a:ln>
        </p:spPr>
      </p:pic>
      <p:sp>
        <p:nvSpPr>
          <p:cNvPr id="2" name="Title 3">
            <a:extLst>
              <a:ext uri="{FF2B5EF4-FFF2-40B4-BE49-F238E27FC236}">
                <a16:creationId xmlns:a16="http://schemas.microsoft.com/office/drawing/2014/main" id="{308A9682-B799-48E9-932C-1F0EC5330410}"/>
              </a:ext>
            </a:extLst>
          </p:cNvPr>
          <p:cNvSpPr txBox="1">
            <a:spLocks/>
          </p:cNvSpPr>
          <p:nvPr/>
        </p:nvSpPr>
        <p:spPr>
          <a:xfrm>
            <a:off x="309279" y="799982"/>
            <a:ext cx="8461230" cy="619933"/>
          </a:xfrm>
          <a:prstGeom prst="rect">
            <a:avLst/>
          </a:prstGeom>
        </p:spPr>
        <p:txBody>
          <a:bodyPr>
            <a:normAutofit/>
          </a:bodyPr>
          <a:lstStyle>
            <a:lvl1pPr algn="l" defTabSz="457200" rtl="0" eaLnBrk="1" latinLnBrk="0" hangingPunct="1">
              <a:spcBef>
                <a:spcPct val="0"/>
              </a:spcBef>
              <a:buNone/>
              <a:defRPr sz="2400" kern="1200">
                <a:solidFill>
                  <a:schemeClr val="tx1"/>
                </a:solidFill>
                <a:latin typeface="Metropolis" pitchFamily="50" charset="0"/>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ZA" sz="2600" b="1" i="0" u="none" strike="noStrike" kern="1200" cap="none" spc="0" normalizeH="0" baseline="0" noProof="0" dirty="0">
                <a:ln>
                  <a:noFill/>
                </a:ln>
                <a:solidFill>
                  <a:srgbClr val="000000"/>
                </a:solidFill>
                <a:effectLst/>
                <a:uLnTx/>
                <a:uFillTx/>
                <a:latin typeface="Myriad Pro"/>
                <a:ea typeface="+mj-ea"/>
                <a:cs typeface="Arial" panose="020B0604020202020204" pitchFamily="34" charset="0"/>
              </a:rPr>
              <a:t>LPIIF GROWTH STRATEGY</a:t>
            </a:r>
            <a:endParaRPr kumimoji="0" lang="en-ZA" sz="2600" b="0" i="0" u="none" strike="noStrike" kern="1200" cap="none" spc="0" normalizeH="0" baseline="0" noProof="0" dirty="0">
              <a:ln>
                <a:noFill/>
              </a:ln>
              <a:solidFill>
                <a:srgbClr val="000000"/>
              </a:solidFill>
              <a:effectLst/>
              <a:uLnTx/>
              <a:uFillTx/>
              <a:latin typeface="Myriad Pro"/>
              <a:ea typeface="+mj-ea"/>
              <a:cs typeface="+mj-cs"/>
            </a:endParaRPr>
          </a:p>
        </p:txBody>
      </p:sp>
    </p:spTree>
    <p:extLst>
      <p:ext uri="{BB962C8B-B14F-4D97-AF65-F5344CB8AC3E}">
        <p14:creationId xmlns:p14="http://schemas.microsoft.com/office/powerpoint/2010/main" val="147057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99E2AE-5CBF-BCE2-4DEC-F75A04558C95}"/>
              </a:ext>
            </a:extLst>
          </p:cNvPr>
          <p:cNvSpPr>
            <a:spLocks noGrp="1"/>
          </p:cNvSpPr>
          <p:nvPr>
            <p:ph type="title"/>
          </p:nvPr>
        </p:nvSpPr>
        <p:spPr>
          <a:xfrm>
            <a:off x="457200" y="271849"/>
            <a:ext cx="5771101" cy="1375719"/>
          </a:xfrm>
        </p:spPr>
        <p:txBody>
          <a:bodyPr>
            <a:normAutofit/>
          </a:bodyPr>
          <a:lstStyle/>
          <a:p>
            <a:br>
              <a:rPr lang="en-US" dirty="0"/>
            </a:br>
            <a:r>
              <a:rPr lang="en-US" b="1" dirty="0"/>
              <a:t>LPIIF CLAIM NOTIFICATIONS AS AT 31 MARCH 2024</a:t>
            </a:r>
          </a:p>
        </p:txBody>
      </p:sp>
      <p:graphicFrame>
        <p:nvGraphicFramePr>
          <p:cNvPr id="5" name="Content Placeholder 4">
            <a:extLst>
              <a:ext uri="{FF2B5EF4-FFF2-40B4-BE49-F238E27FC236}">
                <a16:creationId xmlns:a16="http://schemas.microsoft.com/office/drawing/2014/main" id="{8BAF1033-5346-4023-BAAF-52882BB5F366}"/>
              </a:ext>
            </a:extLst>
          </p:cNvPr>
          <p:cNvGraphicFramePr>
            <a:graphicFrameLocks noGrp="1"/>
          </p:cNvGraphicFramePr>
          <p:nvPr>
            <p:ph idx="1"/>
          </p:nvPr>
        </p:nvGraphicFramePr>
        <p:xfrm>
          <a:off x="457200" y="1747838"/>
          <a:ext cx="8229600" cy="45926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9378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2A1103-5252-CE0A-A701-CC0074F45065}"/>
              </a:ext>
            </a:extLst>
          </p:cNvPr>
          <p:cNvSpPr>
            <a:spLocks noGrp="1"/>
          </p:cNvSpPr>
          <p:nvPr>
            <p:ph type="title"/>
          </p:nvPr>
        </p:nvSpPr>
        <p:spPr>
          <a:xfrm>
            <a:off x="457200" y="626076"/>
            <a:ext cx="5771101" cy="774356"/>
          </a:xfrm>
        </p:spPr>
        <p:txBody>
          <a:bodyPr>
            <a:normAutofit fontScale="90000"/>
          </a:bodyPr>
          <a:lstStyle/>
          <a:p>
            <a:br>
              <a:rPr lang="en-ZA" dirty="0"/>
            </a:br>
            <a:r>
              <a:rPr lang="en-ZA" b="1" dirty="0"/>
              <a:t>CLAIMS PAID IN THE LAST FIVE YEARS</a:t>
            </a:r>
          </a:p>
        </p:txBody>
      </p:sp>
      <p:pic>
        <p:nvPicPr>
          <p:cNvPr id="6" name="Content Placeholder 5">
            <a:extLst>
              <a:ext uri="{FF2B5EF4-FFF2-40B4-BE49-F238E27FC236}">
                <a16:creationId xmlns:a16="http://schemas.microsoft.com/office/drawing/2014/main" id="{321ECF91-7C23-1F0F-2CE3-92A18CD3A7AB}"/>
              </a:ext>
            </a:extLst>
          </p:cNvPr>
          <p:cNvPicPr>
            <a:picLocks noGrp="1" noChangeAspect="1"/>
          </p:cNvPicPr>
          <p:nvPr>
            <p:ph idx="1"/>
          </p:nvPr>
        </p:nvPicPr>
        <p:blipFill>
          <a:blip r:embed="rId2"/>
          <a:stretch>
            <a:fillRect/>
          </a:stretch>
        </p:blipFill>
        <p:spPr>
          <a:xfrm>
            <a:off x="463298" y="1747838"/>
            <a:ext cx="8217403" cy="4592637"/>
          </a:xfrm>
          <a:prstGeom prst="rect">
            <a:avLst/>
          </a:prstGeom>
        </p:spPr>
      </p:pic>
    </p:spTree>
    <p:extLst>
      <p:ext uri="{BB962C8B-B14F-4D97-AF65-F5344CB8AC3E}">
        <p14:creationId xmlns:p14="http://schemas.microsoft.com/office/powerpoint/2010/main" val="1371676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50D2EB-059C-B94C-5AA9-B43E8285607D}"/>
              </a:ext>
            </a:extLst>
          </p:cNvPr>
          <p:cNvSpPr>
            <a:spLocks noGrp="1"/>
          </p:cNvSpPr>
          <p:nvPr>
            <p:ph type="title"/>
          </p:nvPr>
        </p:nvSpPr>
        <p:spPr>
          <a:xfrm>
            <a:off x="457200" y="617838"/>
            <a:ext cx="5771101" cy="683740"/>
          </a:xfrm>
        </p:spPr>
        <p:txBody>
          <a:bodyPr>
            <a:normAutofit fontScale="90000"/>
          </a:bodyPr>
          <a:lstStyle/>
          <a:p>
            <a:br>
              <a:rPr lang="en-ZA" dirty="0"/>
            </a:br>
            <a:r>
              <a:rPr lang="en-ZA" b="1" dirty="0">
                <a:latin typeface="Arial" panose="020B0604020202020204" pitchFamily="34" charset="0"/>
                <a:cs typeface="Arial" panose="020B0604020202020204" pitchFamily="34" charset="0"/>
              </a:rPr>
              <a:t>CLAIM TRENDS</a:t>
            </a:r>
          </a:p>
        </p:txBody>
      </p:sp>
      <p:graphicFrame>
        <p:nvGraphicFramePr>
          <p:cNvPr id="4" name="Content Placeholder 3">
            <a:extLst>
              <a:ext uri="{FF2B5EF4-FFF2-40B4-BE49-F238E27FC236}">
                <a16:creationId xmlns:a16="http://schemas.microsoft.com/office/drawing/2014/main" id="{5BE1D52F-8DB1-415D-B6DD-60D18A83E1DE}"/>
              </a:ext>
            </a:extLst>
          </p:cNvPr>
          <p:cNvGraphicFramePr>
            <a:graphicFrameLocks noGrp="1"/>
          </p:cNvGraphicFramePr>
          <p:nvPr>
            <p:ph idx="1"/>
            <p:extLst>
              <p:ext uri="{D42A27DB-BD31-4B8C-83A1-F6EECF244321}">
                <p14:modId xmlns:p14="http://schemas.microsoft.com/office/powerpoint/2010/main" val="2730069701"/>
              </p:ext>
            </p:extLst>
          </p:nvPr>
        </p:nvGraphicFramePr>
        <p:xfrm>
          <a:off x="585019" y="1474574"/>
          <a:ext cx="8229600" cy="50415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8241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99E2AE-5CBF-BCE2-4DEC-F75A04558C95}"/>
              </a:ext>
            </a:extLst>
          </p:cNvPr>
          <p:cNvSpPr>
            <a:spLocks noGrp="1"/>
          </p:cNvSpPr>
          <p:nvPr>
            <p:ph type="title"/>
          </p:nvPr>
        </p:nvSpPr>
        <p:spPr>
          <a:xfrm>
            <a:off x="457200" y="661481"/>
            <a:ext cx="5771101" cy="729573"/>
          </a:xfrm>
        </p:spPr>
        <p:txBody>
          <a:bodyPr>
            <a:normAutofit fontScale="90000"/>
          </a:bodyPr>
          <a:lstStyle/>
          <a:p>
            <a:br>
              <a:rPr lang="en-US" dirty="0"/>
            </a:br>
            <a:r>
              <a:rPr lang="en-US" b="1" dirty="0"/>
              <a:t>OUTSTANDING CLAIMS</a:t>
            </a:r>
          </a:p>
        </p:txBody>
      </p:sp>
      <p:graphicFrame>
        <p:nvGraphicFramePr>
          <p:cNvPr id="6" name="Content Placeholder 5">
            <a:extLst>
              <a:ext uri="{FF2B5EF4-FFF2-40B4-BE49-F238E27FC236}">
                <a16:creationId xmlns:a16="http://schemas.microsoft.com/office/drawing/2014/main" id="{D0E77ECC-EDC7-4746-806A-351A1183D583}"/>
              </a:ext>
            </a:extLst>
          </p:cNvPr>
          <p:cNvGraphicFramePr>
            <a:graphicFrameLocks noGrp="1"/>
          </p:cNvGraphicFramePr>
          <p:nvPr>
            <p:ph idx="1"/>
          </p:nvPr>
        </p:nvGraphicFramePr>
        <p:xfrm>
          <a:off x="457200" y="1747838"/>
          <a:ext cx="8229600" cy="45926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700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59B5FA-EB66-35ED-87F2-C93686215134}"/>
              </a:ext>
            </a:extLst>
          </p:cNvPr>
          <p:cNvSpPr>
            <a:spLocks noGrp="1"/>
          </p:cNvSpPr>
          <p:nvPr>
            <p:ph idx="1"/>
          </p:nvPr>
        </p:nvSpPr>
        <p:spPr/>
        <p:txBody>
          <a:bodyPr>
            <a:normAutofit fontScale="92500" lnSpcReduction="10000"/>
          </a:bodyPr>
          <a:lstStyle/>
          <a:p>
            <a:pPr marL="0" indent="0" algn="just">
              <a:lnSpc>
                <a:spcPct val="150000"/>
              </a:lnSpc>
              <a:buNone/>
            </a:pPr>
            <a:r>
              <a:rPr lang="en-ZA" dirty="0">
                <a:latin typeface="Arial" panose="020B0604020202020204" pitchFamily="34" charset="0"/>
                <a:cs typeface="Arial" panose="020B0604020202020204" pitchFamily="34" charset="0"/>
              </a:rPr>
              <a:t>In the last six years, the LPIIF:</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paid R412 million for 2074 PI claims notified; and</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issued 4080 bonds of security valued at R4 billion and paid R13 million in respect of executor bond claims.</a:t>
            </a:r>
          </a:p>
          <a:p>
            <a:pPr marL="0" indent="0" algn="just">
              <a:lnSpc>
                <a:spcPct val="150000"/>
              </a:lnSpc>
              <a:buNone/>
            </a:pPr>
            <a:r>
              <a:rPr lang="en-ZA" dirty="0">
                <a:latin typeface="Arial" panose="020B0604020202020204" pitchFamily="34" charset="0"/>
                <a:cs typeface="Arial" panose="020B0604020202020204" pitchFamily="34" charset="0"/>
              </a:rPr>
              <a:t>The LPIIF has also:</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offered a dedication practitioner support service at no cost to the profession;</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serviced the legal profession by providing the base layer of insurance as a risk transfer measure;</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enhanced public confidence in the use of legal services;</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provided a broad range of educational material;</a:t>
            </a:r>
          </a:p>
          <a:p>
            <a:pPr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enhanced its claims administration expertise; and</a:t>
            </a:r>
          </a:p>
          <a:p>
            <a:pPr marL="342900" marR="0" lvl="0" indent="-342900" algn="just" defTabSz="457200" rtl="0" eaLnBrk="1" fontAlgn="auto" latinLnBrk="0" hangingPunct="1">
              <a:lnSpc>
                <a:spcPct val="150000"/>
              </a:lnSpc>
              <a:spcBef>
                <a:spcPct val="20000"/>
              </a:spcBef>
              <a:spcAft>
                <a:spcPts val="0"/>
              </a:spcAft>
              <a:buClr>
                <a:srgbClr val="CB001A"/>
              </a:buClr>
              <a:buSzTx/>
              <a:buFont typeface="Arial" panose="020B0604020202020204" pitchFamily="34" charset="0"/>
              <a:buChar char="•"/>
              <a:tabLst/>
              <a:defRPr/>
            </a:pPr>
            <a:r>
              <a:rPr kumimoji="0" lang="en-ZA" sz="16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undertaken litigation to address emerging risks;</a:t>
            </a:r>
          </a:p>
          <a:p>
            <a:pPr algn="just">
              <a:lnSpc>
                <a:spcPct val="150000"/>
              </a:lnSpc>
              <a:buFont typeface="Arial" panose="020B0604020202020204" pitchFamily="34" charset="0"/>
              <a:buChar char="•"/>
            </a:pPr>
            <a:endParaRPr lang="en-ZA"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4E3E71B3-280A-876E-7803-F7C4AFEE3A3F}"/>
              </a:ext>
            </a:extLst>
          </p:cNvPr>
          <p:cNvSpPr>
            <a:spLocks noGrp="1"/>
          </p:cNvSpPr>
          <p:nvPr>
            <p:ph type="title"/>
          </p:nvPr>
        </p:nvSpPr>
        <p:spPr>
          <a:xfrm>
            <a:off x="457200" y="517176"/>
            <a:ext cx="5771101" cy="817354"/>
          </a:xfrm>
        </p:spPr>
        <p:txBody>
          <a:bodyPr>
            <a:normAutofit fontScale="90000"/>
          </a:bodyPr>
          <a:lstStyle/>
          <a:p>
            <a:br>
              <a:rPr lang="en-ZA" dirty="0"/>
            </a:br>
            <a:r>
              <a:rPr lang="en-ZA" b="1" dirty="0">
                <a:latin typeface="Arial" panose="020B0604020202020204" pitchFamily="34" charset="0"/>
                <a:cs typeface="Arial" panose="020B0604020202020204" pitchFamily="34" charset="0"/>
              </a:rPr>
              <a:t>THE LPIIF HAS ADDED VALUE BY</a:t>
            </a:r>
          </a:p>
        </p:txBody>
      </p:sp>
    </p:spTree>
    <p:extLst>
      <p:ext uri="{BB962C8B-B14F-4D97-AF65-F5344CB8AC3E}">
        <p14:creationId xmlns:p14="http://schemas.microsoft.com/office/powerpoint/2010/main" val="504799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068EF9-FACD-02D7-F3F8-0BF23330787E}"/>
              </a:ext>
            </a:extLst>
          </p:cNvPr>
          <p:cNvSpPr>
            <a:spLocks noGrp="1"/>
          </p:cNvSpPr>
          <p:nvPr>
            <p:ph idx="1"/>
          </p:nvPr>
        </p:nvSpPr>
        <p:spPr/>
        <p:txBody>
          <a:bodyPr>
            <a:normAutofit fontScale="92500" lnSpcReduction="20000"/>
          </a:bodyPr>
          <a:lstStyle/>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RAF related work constitutes a significant portion of the legal services provided in South Africa (particularly by smaller firms)</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Recent developments at the RAF with the change in its litigation model and the measures it has sought to introduce for the acceptance and administration of claims have negatively affected plaintiffs and their attorneys, while also increasing potential risk to the LPIIF</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In dealing with prescription or under-settlement related claims, the LPIIF absorbs liability that, but for the breaches of mandate, errors or omissions of the legal practitioners concerned, would have been carried by the RAF</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The LPIIF’s application to review and set aside Board Notice 271 of 2022 (and the related RAF 1 claim form) was successful</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The RAF has now lodged an application for leave to appeal which the LPIIF intends opposing</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Board Notice 58 of 2021 was also successfully challenged</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The requirements in respect of foreign claimants have also been reviewed and set aside</a:t>
            </a:r>
          </a:p>
          <a:p>
            <a:pPr algn="just">
              <a:lnSpc>
                <a:spcPct val="120000"/>
              </a:lnSpc>
              <a:buFont typeface="Arial" panose="020B0604020202020204" pitchFamily="34" charset="0"/>
              <a:buChar char="•"/>
            </a:pPr>
            <a:r>
              <a:rPr lang="en-ZA" dirty="0">
                <a:latin typeface="Arial" panose="020B0604020202020204" pitchFamily="34" charset="0"/>
                <a:cs typeface="Arial" panose="020B0604020202020204" pitchFamily="34" charset="0"/>
              </a:rPr>
              <a:t>The LPIIF is working with the respective legal teams in various other tranches of litigation in order to challenge various measures introduced by the RAF that negatively affect claimants and their legal representatives</a:t>
            </a:r>
          </a:p>
          <a:p>
            <a:pPr>
              <a:buFont typeface="Arial" panose="020B0604020202020204" pitchFamily="34" charset="0"/>
              <a:buChar char="•"/>
            </a:pPr>
            <a:endParaRPr lang="en-ZA"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05317B20-4874-9B86-1A93-43308A7740C4}"/>
              </a:ext>
            </a:extLst>
          </p:cNvPr>
          <p:cNvSpPr>
            <a:spLocks noGrp="1"/>
          </p:cNvSpPr>
          <p:nvPr>
            <p:ph type="title"/>
          </p:nvPr>
        </p:nvSpPr>
        <p:spPr>
          <a:xfrm>
            <a:off x="457200" y="593124"/>
            <a:ext cx="5771101" cy="766118"/>
          </a:xfrm>
        </p:spPr>
        <p:txBody>
          <a:bodyPr>
            <a:normAutofit fontScale="90000"/>
          </a:bodyPr>
          <a:lstStyle/>
          <a:p>
            <a:br>
              <a:rPr lang="en-ZA" dirty="0"/>
            </a:br>
            <a:r>
              <a:rPr lang="en-ZA" b="1" dirty="0">
                <a:latin typeface="Arial" panose="020B0604020202020204" pitchFamily="34" charset="0"/>
                <a:cs typeface="Arial" panose="020B0604020202020204" pitchFamily="34" charset="0"/>
              </a:rPr>
              <a:t>RECENT LITIGATION AGAINST THE RAF</a:t>
            </a:r>
          </a:p>
        </p:txBody>
      </p:sp>
    </p:spTree>
    <p:extLst>
      <p:ext uri="{BB962C8B-B14F-4D97-AF65-F5344CB8AC3E}">
        <p14:creationId xmlns:p14="http://schemas.microsoft.com/office/powerpoint/2010/main" val="2043919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6100D3-5A28-A277-87E4-6753F1AEEB09}"/>
              </a:ext>
            </a:extLst>
          </p:cNvPr>
          <p:cNvSpPr>
            <a:spLocks noGrp="1"/>
          </p:cNvSpPr>
          <p:nvPr>
            <p:ph idx="1"/>
          </p:nvPr>
        </p:nvSpPr>
        <p:spPr/>
        <p:txBody>
          <a:bodyPr/>
          <a:lstStyle/>
          <a:p>
            <a:pPr>
              <a:buFont typeface="Arial" panose="020B0604020202020204" pitchFamily="34" charset="0"/>
              <a:buChar char="•"/>
            </a:pPr>
            <a:r>
              <a:rPr lang="en-ZA" dirty="0">
                <a:latin typeface="Arial" panose="020B0604020202020204" pitchFamily="34" charset="0"/>
                <a:cs typeface="Arial" panose="020B0604020202020204" pitchFamily="34" charset="0"/>
              </a:rPr>
              <a:t>The LPIIF website </a:t>
            </a:r>
            <a:r>
              <a:rPr lang="en-ZA" dirty="0">
                <a:latin typeface="Arial" panose="020B0604020202020204" pitchFamily="34" charset="0"/>
                <a:cs typeface="Arial" panose="020B0604020202020204" pitchFamily="34" charset="0"/>
                <a:hlinkClick r:id="rId2"/>
              </a:rPr>
              <a:t>www.lpiif.co.za</a:t>
            </a:r>
            <a:endParaRPr lang="en-ZA" dirty="0">
              <a:latin typeface="Arial" panose="020B0604020202020204" pitchFamily="34" charset="0"/>
              <a:cs typeface="Arial" panose="020B0604020202020204" pitchFamily="34" charset="0"/>
            </a:endParaRPr>
          </a:p>
          <a:p>
            <a:pPr>
              <a:buFont typeface="Arial" panose="020B0604020202020204" pitchFamily="34" charset="0"/>
              <a:buChar char="•"/>
            </a:pPr>
            <a:r>
              <a:rPr lang="en-ZA" dirty="0">
                <a:latin typeface="Arial" panose="020B0604020202020204" pitchFamily="34" charset="0"/>
                <a:cs typeface="Arial" panose="020B0604020202020204" pitchFamily="34" charset="0"/>
              </a:rPr>
              <a:t>The LPIIF’s annual integrated reports are available on the website</a:t>
            </a:r>
          </a:p>
          <a:p>
            <a:pPr>
              <a:buFont typeface="Arial" panose="020B0604020202020204" pitchFamily="34" charset="0"/>
              <a:buChar char="•"/>
            </a:pPr>
            <a:r>
              <a:rPr lang="en-ZA" dirty="0">
                <a:latin typeface="Arial" panose="020B0604020202020204" pitchFamily="34" charset="0"/>
                <a:cs typeface="Arial" panose="020B0604020202020204" pitchFamily="34" charset="0"/>
              </a:rPr>
              <a:t>The Risk Alert Bulletin is available on the Risk Management page of the LPIIF website and on the </a:t>
            </a:r>
            <a:r>
              <a:rPr lang="en-ZA" i="1" dirty="0">
                <a:latin typeface="Arial" panose="020B0604020202020204" pitchFamily="34" charset="0"/>
                <a:cs typeface="Arial" panose="020B0604020202020204" pitchFamily="34" charset="0"/>
              </a:rPr>
              <a:t>De Rebus </a:t>
            </a:r>
            <a:r>
              <a:rPr lang="en-ZA" dirty="0">
                <a:latin typeface="Arial" panose="020B0604020202020204" pitchFamily="34" charset="0"/>
                <a:cs typeface="Arial" panose="020B0604020202020204" pitchFamily="34" charset="0"/>
              </a:rPr>
              <a:t>website</a:t>
            </a:r>
          </a:p>
          <a:p>
            <a:pPr>
              <a:buFont typeface="Arial" panose="020B0604020202020204" pitchFamily="34" charset="0"/>
              <a:buChar char="•"/>
            </a:pPr>
            <a:r>
              <a:rPr lang="en-ZA" dirty="0">
                <a:latin typeface="Arial" panose="020B0604020202020204" pitchFamily="34" charset="0"/>
                <a:cs typeface="Arial" panose="020B0604020202020204" pitchFamily="34" charset="0"/>
              </a:rPr>
              <a:t>The Practice Management column of </a:t>
            </a:r>
            <a:r>
              <a:rPr lang="en-ZA" i="1" dirty="0">
                <a:latin typeface="Arial" panose="020B0604020202020204" pitchFamily="34" charset="0"/>
                <a:cs typeface="Arial" panose="020B0604020202020204" pitchFamily="34" charset="0"/>
              </a:rPr>
              <a:t>De Rebus </a:t>
            </a:r>
            <a:r>
              <a:rPr lang="en-ZA" dirty="0">
                <a:latin typeface="Arial" panose="020B0604020202020204" pitchFamily="34" charset="0"/>
                <a:cs typeface="Arial" panose="020B0604020202020204" pitchFamily="34" charset="0"/>
              </a:rPr>
              <a:t>(</a:t>
            </a:r>
            <a:r>
              <a:rPr lang="en-ZA" dirty="0">
                <a:latin typeface="Arial" panose="020B0604020202020204" pitchFamily="34" charset="0"/>
                <a:cs typeface="Arial" panose="020B0604020202020204" pitchFamily="34" charset="0"/>
                <a:hlinkClick r:id="rId3"/>
              </a:rPr>
              <a:t>www.derebus.org.za</a:t>
            </a:r>
            <a:r>
              <a:rPr lang="en-ZA" dirty="0">
                <a:latin typeface="Arial" panose="020B0604020202020204" pitchFamily="34" charset="0"/>
                <a:cs typeface="Arial" panose="020B0604020202020204" pitchFamily="34" charset="0"/>
              </a:rPr>
              <a:t>)</a:t>
            </a:r>
          </a:p>
          <a:p>
            <a:pPr>
              <a:buFont typeface="Arial" panose="020B0604020202020204" pitchFamily="34" charset="0"/>
              <a:buChar char="•"/>
            </a:pPr>
            <a:endParaRPr lang="en-ZA" dirty="0">
              <a:latin typeface="Arial" panose="020B0604020202020204" pitchFamily="34" charset="0"/>
              <a:cs typeface="Arial" panose="020B0604020202020204" pitchFamily="34" charset="0"/>
            </a:endParaRPr>
          </a:p>
          <a:p>
            <a:pPr>
              <a:buFont typeface="Arial" panose="020B0604020202020204" pitchFamily="34" charset="0"/>
              <a:buChar char="•"/>
            </a:pPr>
            <a:endParaRPr lang="en-ZA"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EFF40310-76B8-E5A3-BA45-A5A9D206B54A}"/>
              </a:ext>
            </a:extLst>
          </p:cNvPr>
          <p:cNvSpPr>
            <a:spLocks noGrp="1"/>
          </p:cNvSpPr>
          <p:nvPr>
            <p:ph type="title"/>
          </p:nvPr>
        </p:nvSpPr>
        <p:spPr>
          <a:xfrm>
            <a:off x="457200" y="517176"/>
            <a:ext cx="5771101" cy="817354"/>
          </a:xfrm>
        </p:spPr>
        <p:txBody>
          <a:bodyPr>
            <a:normAutofit fontScale="90000"/>
          </a:bodyPr>
          <a:lstStyle/>
          <a:p>
            <a:br>
              <a:rPr lang="en-ZA" dirty="0"/>
            </a:br>
            <a:r>
              <a:rPr lang="en-ZA" b="1" dirty="0">
                <a:latin typeface="Arial" panose="020B0604020202020204" pitchFamily="34" charset="0"/>
                <a:cs typeface="Arial" panose="020B0604020202020204" pitchFamily="34" charset="0"/>
              </a:rPr>
              <a:t>USEFUL RESOURCES</a:t>
            </a:r>
          </a:p>
        </p:txBody>
      </p:sp>
      <p:pic>
        <p:nvPicPr>
          <p:cNvPr id="4" name="Picture 3">
            <a:extLst>
              <a:ext uri="{FF2B5EF4-FFF2-40B4-BE49-F238E27FC236}">
                <a16:creationId xmlns:a16="http://schemas.microsoft.com/office/drawing/2014/main" id="{256EB0E7-3F2C-45C3-0706-4D95E7D96C77}"/>
              </a:ext>
            </a:extLst>
          </p:cNvPr>
          <p:cNvPicPr>
            <a:picLocks noChangeAspect="1"/>
          </p:cNvPicPr>
          <p:nvPr/>
        </p:nvPicPr>
        <p:blipFill>
          <a:blip r:embed="rId4"/>
          <a:stretch>
            <a:fillRect/>
          </a:stretch>
        </p:blipFill>
        <p:spPr>
          <a:xfrm>
            <a:off x="1005016" y="3229232"/>
            <a:ext cx="6977449" cy="2776152"/>
          </a:xfrm>
          <a:prstGeom prst="rect">
            <a:avLst/>
          </a:prstGeom>
        </p:spPr>
      </p:pic>
    </p:spTree>
    <p:extLst>
      <p:ext uri="{BB962C8B-B14F-4D97-AF65-F5344CB8AC3E}">
        <p14:creationId xmlns:p14="http://schemas.microsoft.com/office/powerpoint/2010/main" val="1129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7713" y="3121121"/>
            <a:ext cx="7772400" cy="2063721"/>
          </a:xfrm>
        </p:spPr>
        <p:txBody>
          <a:bodyPr>
            <a:normAutofit/>
          </a:bodyPr>
          <a:lstStyle/>
          <a:p>
            <a:r>
              <a:rPr lang="en-US" sz="2400" b="1" dirty="0">
                <a:latin typeface="Arial" panose="020B0604020202020204" pitchFamily="34" charset="0"/>
                <a:cs typeface="Arial" panose="020B0604020202020204" pitchFamily="34" charset="0"/>
              </a:rPr>
              <a:t>Thank you</a:t>
            </a:r>
            <a:br>
              <a:rPr lang="en-US" sz="2400" b="1" dirty="0">
                <a:latin typeface="Arial" panose="020B0604020202020204" pitchFamily="34" charset="0"/>
                <a:cs typeface="Arial" panose="020B0604020202020204" pitchFamily="34" charset="0"/>
              </a:rPr>
            </a:b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271201"/>
      </p:ext>
    </p:extLst>
  </p:cSld>
  <p:clrMapOvr>
    <a:masterClrMapping/>
  </p:clrMapOvr>
</p:sld>
</file>

<file path=ppt/theme/theme1.xml><?xml version="1.0" encoding="utf-8"?>
<a:theme xmlns:a="http://schemas.openxmlformats.org/drawingml/2006/main" name="LPIIF Powerpoint Template 2019">
  <a:themeElements>
    <a:clrScheme name="LPIIF">
      <a:dk1>
        <a:srgbClr val="333333"/>
      </a:dk1>
      <a:lt1>
        <a:srgbClr val="FFFFFF"/>
      </a:lt1>
      <a:dk2>
        <a:srgbClr val="333333"/>
      </a:dk2>
      <a:lt2>
        <a:srgbClr val="FFFFFF"/>
      </a:lt2>
      <a:accent1>
        <a:srgbClr val="333333"/>
      </a:accent1>
      <a:accent2>
        <a:srgbClr val="D71920"/>
      </a:accent2>
      <a:accent3>
        <a:srgbClr val="333333"/>
      </a:accent3>
      <a:accent4>
        <a:srgbClr val="D71920"/>
      </a:accent4>
      <a:accent5>
        <a:srgbClr val="333333"/>
      </a:accent5>
      <a:accent6>
        <a:srgbClr val="D71920"/>
      </a:accent6>
      <a:hlink>
        <a:srgbClr val="333333"/>
      </a:hlink>
      <a:folHlink>
        <a:srgbClr val="D71920"/>
      </a:folHlink>
    </a:clrScheme>
    <a:fontScheme name="LPIIF">
      <a:majorFont>
        <a:latin typeface="Metropolis"/>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LPIIF Powerpoint Template 2019">
  <a:themeElements>
    <a:clrScheme name="Tradition">
      <a:dk1>
        <a:srgbClr val="000000"/>
      </a:dk1>
      <a:lt1>
        <a:srgbClr val="FFFFFF"/>
      </a:lt1>
      <a:dk2>
        <a:srgbClr val="59480D"/>
      </a:dk2>
      <a:lt2>
        <a:srgbClr val="D28E11"/>
      </a:lt2>
      <a:accent1>
        <a:srgbClr val="6B4A0B"/>
      </a:accent1>
      <a:accent2>
        <a:srgbClr val="790A14"/>
      </a:accent2>
      <a:accent3>
        <a:srgbClr val="908342"/>
      </a:accent3>
      <a:accent4>
        <a:srgbClr val="423E5C"/>
      </a:accent4>
      <a:accent5>
        <a:srgbClr val="641345"/>
      </a:accent5>
      <a:accent6>
        <a:srgbClr val="748A2F"/>
      </a:accent6>
      <a:hlink>
        <a:srgbClr val="DD7E0E"/>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60B07D047F0F4B8B4C728EAE868141" ma:contentTypeVersion="12" ma:contentTypeDescription="Create a new document." ma:contentTypeScope="" ma:versionID="ab9d54b061a11111c842119338487f32">
  <xsd:schema xmlns:xsd="http://www.w3.org/2001/XMLSchema" xmlns:xs="http://www.w3.org/2001/XMLSchema" xmlns:p="http://schemas.microsoft.com/office/2006/metadata/properties" xmlns:ns3="ffe2f76d-d70e-4893-94be-e9ecf513441d" xmlns:ns4="2e2da798-0be8-43e1-9c7d-6355622984b5" targetNamespace="http://schemas.microsoft.com/office/2006/metadata/properties" ma:root="true" ma:fieldsID="6a990e4761ee870ef16e757c34fa11b8" ns3:_="" ns4:_="">
    <xsd:import namespace="ffe2f76d-d70e-4893-94be-e9ecf513441d"/>
    <xsd:import namespace="2e2da798-0be8-43e1-9c7d-6355622984b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_activity" minOccurs="0"/>
                <xsd:element ref="ns4:SharedWithUsers" minOccurs="0"/>
                <xsd:element ref="ns4:SharedWithDetails" minOccurs="0"/>
                <xsd:element ref="ns4:SharingHintHash" minOccurs="0"/>
                <xsd:element ref="ns3:MediaServiceDateTaken" minOccurs="0"/>
                <xsd:element ref="ns3:MediaServiceObjectDetectorVersions" minOccurs="0"/>
                <xsd:element ref="ns3:MediaServiceAuto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e2f76d-d70e-4893-94be-e9ecf51344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2"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e2da798-0be8-43e1-9c7d-6355622984b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fe2f76d-d70e-4893-94be-e9ecf513441d" xsi:nil="true"/>
  </documentManagement>
</p:properties>
</file>

<file path=customXml/itemProps1.xml><?xml version="1.0" encoding="utf-8"?>
<ds:datastoreItem xmlns:ds="http://schemas.openxmlformats.org/officeDocument/2006/customXml" ds:itemID="{F2929474-4EDD-487A-9ED9-071D43C7F59D}">
  <ds:schemaRefs>
    <ds:schemaRef ds:uri="http://schemas.microsoft.com/sharepoint/v3/contenttype/forms"/>
  </ds:schemaRefs>
</ds:datastoreItem>
</file>

<file path=customXml/itemProps2.xml><?xml version="1.0" encoding="utf-8"?>
<ds:datastoreItem xmlns:ds="http://schemas.openxmlformats.org/officeDocument/2006/customXml" ds:itemID="{75D16D7A-F9C1-42D8-9EAD-3FA426DEF3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e2f76d-d70e-4893-94be-e9ecf513441d"/>
    <ds:schemaRef ds:uri="2e2da798-0be8-43e1-9c7d-6355622984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D5270A-4518-4236-B638-6840BCA5E4A4}">
  <ds:schemaRefs>
    <ds:schemaRef ds:uri="http://purl.org/dc/elements/1.1/"/>
    <ds:schemaRef ds:uri="http://schemas.microsoft.com/office/2006/metadata/properties"/>
    <ds:schemaRef ds:uri="http://schemas.openxmlformats.org/package/2006/metadata/core-properties"/>
    <ds:schemaRef ds:uri="ffe2f76d-d70e-4893-94be-e9ecf513441d"/>
    <ds:schemaRef ds:uri="http://schemas.microsoft.com/office/2006/documentManagement/types"/>
    <ds:schemaRef ds:uri="http://purl.org/dc/dcmitype/"/>
    <ds:schemaRef ds:uri="http://schemas.microsoft.com/office/infopath/2007/PartnerControls"/>
    <ds:schemaRef ds:uri="2e2da798-0be8-43e1-9c7d-6355622984b5"/>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LPIIF Powerpoint Template 2019</Template>
  <TotalTime>0</TotalTime>
  <Words>931</Words>
  <Application>Microsoft Office PowerPoint</Application>
  <PresentationFormat>On-screen Show (4:3)</PresentationFormat>
  <Paragraphs>101</Paragraphs>
  <Slides>14</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Calibri</vt:lpstr>
      <vt:lpstr>Courier New</vt:lpstr>
      <vt:lpstr>Metropolis</vt:lpstr>
      <vt:lpstr>Myriad</vt:lpstr>
      <vt:lpstr>Myriad Pro</vt:lpstr>
      <vt:lpstr>LPIIF Powerpoint Template 2019</vt:lpstr>
      <vt:lpstr>1_LPIIF Powerpoint Template 2019</vt:lpstr>
      <vt:lpstr>PRESENTATION TO LSSA AGM</vt:lpstr>
      <vt:lpstr> INTRODUCTION</vt:lpstr>
      <vt:lpstr> THE LPIIF</vt:lpstr>
      <vt:lpstr> THE LPIIF MODEL</vt:lpstr>
      <vt:lpstr>PowerPoint Presentation</vt:lpstr>
      <vt:lpstr>PowerPoint Presentation</vt:lpstr>
      <vt:lpstr> LPIIF CLAIM NOTIFICATIONS AS AT 31 MARCH 2024</vt:lpstr>
      <vt:lpstr> CLAIMS PAID IN THE LAST FIVE YEARS</vt:lpstr>
      <vt:lpstr> CLAIM TRENDS</vt:lpstr>
      <vt:lpstr> OUTSTANDING CLAIMS</vt:lpstr>
      <vt:lpstr> THE LPIIF HAS ADDED VALUE BY</vt:lpstr>
      <vt:lpstr> RECENT LITIGATION AGAINST THE RAF</vt:lpstr>
      <vt:lpstr> USEFUL RESOURCES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Danielle Beetge</dc:creator>
  <cp:lastModifiedBy>Zelda Olivier</cp:lastModifiedBy>
  <cp:revision>53</cp:revision>
  <dcterms:created xsi:type="dcterms:W3CDTF">2019-02-19T12:41:35Z</dcterms:created>
  <dcterms:modified xsi:type="dcterms:W3CDTF">2024-04-17T10:15:36Z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0x0101004860B07D047F0F4B8B4C728EAE868141</vt:lpwstr>
  </property>
</Properties>
</file>