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7" r:id="rId2"/>
  </p:sldMasterIdLst>
  <p:notesMasterIdLst>
    <p:notesMasterId r:id="rId18"/>
  </p:notesMasterIdLst>
  <p:handoutMasterIdLst>
    <p:handoutMasterId r:id="rId19"/>
  </p:handoutMasterIdLst>
  <p:sldIdLst>
    <p:sldId id="257" r:id="rId3"/>
    <p:sldId id="259" r:id="rId4"/>
    <p:sldId id="261" r:id="rId5"/>
    <p:sldId id="262" r:id="rId6"/>
    <p:sldId id="263" r:id="rId7"/>
    <p:sldId id="264" r:id="rId8"/>
    <p:sldId id="265" r:id="rId9"/>
    <p:sldId id="266" r:id="rId10"/>
    <p:sldId id="260" r:id="rId11"/>
    <p:sldId id="268" r:id="rId12"/>
    <p:sldId id="274" r:id="rId13"/>
    <p:sldId id="275" r:id="rId14"/>
    <p:sldId id="276" r:id="rId15"/>
    <p:sldId id="258" r:id="rId16"/>
    <p:sldId id="267" r:id="rId17"/>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00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8" d="100"/>
          <a:sy n="78" d="100"/>
        </p:scale>
        <p:origin x="1594" y="6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53" d="100"/>
          <a:sy n="53" d="100"/>
        </p:scale>
        <p:origin x="-2868" y="-9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Stefan\AppData\Local\Microsoft\Windows\INetCache\Content.Outlook\1CTKF5UG\LPIIF%20Graphs%20for%20Presentation.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ZA"/>
              <a:t>LPIIF: Total</a:t>
            </a:r>
            <a:r>
              <a:rPr lang="en-ZA" baseline="0"/>
              <a:t> premium, claims and Opex</a:t>
            </a:r>
            <a:endParaRPr lang="en-ZA"/>
          </a:p>
        </c:rich>
      </c:tx>
      <c:overlay val="0"/>
      <c:spPr>
        <a:noFill/>
        <a:ln>
          <a:noFill/>
        </a:ln>
        <a:effectLst/>
      </c:spPr>
    </c:title>
    <c:autoTitleDeleted val="0"/>
    <c:plotArea>
      <c:layout/>
      <c:barChart>
        <c:barDir val="col"/>
        <c:grouping val="stacked"/>
        <c:varyColors val="0"/>
        <c:ser>
          <c:idx val="0"/>
          <c:order val="0"/>
          <c:tx>
            <c:strRef>
              <c:f>'Graph - Slide 11'!$D$10</c:f>
              <c:strCache>
                <c:ptCount val="1"/>
                <c:pt idx="0">
                  <c:v>Premium</c:v>
                </c:pt>
              </c:strCache>
            </c:strRef>
          </c:tx>
          <c:spPr>
            <a:solidFill>
              <a:schemeClr val="accent1"/>
            </a:solidFill>
            <a:ln>
              <a:noFill/>
            </a:ln>
            <a:effectLst/>
          </c:spPr>
          <c:invertIfNegative val="0"/>
          <c:cat>
            <c:strRef>
              <c:f>'Graph - Slide 11'!$C$11:$C$46</c:f>
              <c:strCache>
                <c:ptCount val="34"/>
                <c:pt idx="0">
                  <c:v>2011/12</c:v>
                </c:pt>
                <c:pt idx="3">
                  <c:v>2012/13</c:v>
                </c:pt>
                <c:pt idx="6">
                  <c:v>2013/14</c:v>
                </c:pt>
                <c:pt idx="9">
                  <c:v>2014/15</c:v>
                </c:pt>
                <c:pt idx="12">
                  <c:v>2015/16</c:v>
                </c:pt>
                <c:pt idx="15">
                  <c:v>2016/17</c:v>
                </c:pt>
                <c:pt idx="18">
                  <c:v>2017/18</c:v>
                </c:pt>
                <c:pt idx="21">
                  <c:v>2018/19</c:v>
                </c:pt>
                <c:pt idx="24">
                  <c:v>2019/20</c:v>
                </c:pt>
                <c:pt idx="27">
                  <c:v>2020/21</c:v>
                </c:pt>
                <c:pt idx="30">
                  <c:v>2021/22</c:v>
                </c:pt>
                <c:pt idx="33">
                  <c:v>2022/23</c:v>
                </c:pt>
              </c:strCache>
            </c:strRef>
          </c:cat>
          <c:val>
            <c:numRef>
              <c:f>'Graph - Slide 11'!$D$11:$D$45</c:f>
              <c:numCache>
                <c:formatCode>General</c:formatCode>
                <c:ptCount val="35"/>
                <c:pt idx="0" formatCode="_-* #\ ##0_-;\-* #\ ##0_-;_-* &quot;-&quot;??_-;_-@_-">
                  <c:v>65789474</c:v>
                </c:pt>
                <c:pt idx="3" formatCode="_-* #\ ##0_-;\-* #\ ##0_-;_-* &quot;-&quot;??_-;_-@_-">
                  <c:v>83046578.950000003</c:v>
                </c:pt>
                <c:pt idx="6" formatCode="_-* #\ ##0_-;\-* #\ ##0_-;_-* &quot;-&quot;??_-;_-@_-">
                  <c:v>83046578.950000003</c:v>
                </c:pt>
                <c:pt idx="9" formatCode="_-* #\ ##0_-;\-* #\ ##0_-;_-* &quot;-&quot;??_-;_-@_-">
                  <c:v>83046578.950000003</c:v>
                </c:pt>
                <c:pt idx="12" formatCode="_-* #\ ##0_-;\-* #\ ##0_-;_-* &quot;-&quot;??_-;_-@_-">
                  <c:v>96491228.069999993</c:v>
                </c:pt>
                <c:pt idx="15" formatCode="_-* #\ ##0_-;\-* #\ ##0_-;_-* &quot;-&quot;??_-;_-@_-">
                  <c:v>147472807</c:v>
                </c:pt>
                <c:pt idx="18" formatCode="_-* #\ ##0_-;\-* #\ ##0_-;_-* &quot;-&quot;??_-;_-@_-">
                  <c:v>147472807</c:v>
                </c:pt>
                <c:pt idx="21" formatCode="_-* #\ ##0_-;\-* #\ ##0_-;_-* &quot;-&quot;??_-;_-@_-">
                  <c:v>185472806.96000001</c:v>
                </c:pt>
                <c:pt idx="24" formatCode="_-* #\ ##0_-;\-* #\ ##0_-;_-* &quot;-&quot;??_-;_-@_-">
                  <c:v>185472806.96000001</c:v>
                </c:pt>
                <c:pt idx="27" formatCode="_-* #\ ##0_-;\-* #\ ##0_-;_-* &quot;-&quot;??_-;_-@_-">
                  <c:v>185472806.96000001</c:v>
                </c:pt>
                <c:pt idx="30" formatCode="_-* #\ ##0_-;\-* #\ ##0_-;_-* &quot;-&quot;??_-;_-@_-">
                  <c:v>0</c:v>
                </c:pt>
                <c:pt idx="33" formatCode="_-* #\ ##0_-;\-* #\ ##0_-;_-* &quot;-&quot;??_-;_-@_-">
                  <c:v>104949513</c:v>
                </c:pt>
              </c:numCache>
            </c:numRef>
          </c:val>
          <c:extLst>
            <c:ext xmlns:c16="http://schemas.microsoft.com/office/drawing/2014/chart" uri="{C3380CC4-5D6E-409C-BE32-E72D297353CC}">
              <c16:uniqueId val="{00000000-BFE7-4F73-8D18-5F4719FC8EE0}"/>
            </c:ext>
          </c:extLst>
        </c:ser>
        <c:ser>
          <c:idx val="2"/>
          <c:order val="1"/>
          <c:tx>
            <c:strRef>
              <c:f>'Graph - Slide 11'!$F$10</c:f>
              <c:strCache>
                <c:ptCount val="1"/>
                <c:pt idx="0">
                  <c:v>Claims</c:v>
                </c:pt>
              </c:strCache>
            </c:strRef>
          </c:tx>
          <c:spPr>
            <a:solidFill>
              <a:schemeClr val="accent2"/>
            </a:solidFill>
            <a:ln>
              <a:noFill/>
            </a:ln>
            <a:effectLst/>
          </c:spPr>
          <c:invertIfNegative val="0"/>
          <c:cat>
            <c:strRef>
              <c:f>'Graph - Slide 11'!$C$11:$C$46</c:f>
              <c:strCache>
                <c:ptCount val="34"/>
                <c:pt idx="0">
                  <c:v>2011/12</c:v>
                </c:pt>
                <c:pt idx="3">
                  <c:v>2012/13</c:v>
                </c:pt>
                <c:pt idx="6">
                  <c:v>2013/14</c:v>
                </c:pt>
                <c:pt idx="9">
                  <c:v>2014/15</c:v>
                </c:pt>
                <c:pt idx="12">
                  <c:v>2015/16</c:v>
                </c:pt>
                <c:pt idx="15">
                  <c:v>2016/17</c:v>
                </c:pt>
                <c:pt idx="18">
                  <c:v>2017/18</c:v>
                </c:pt>
                <c:pt idx="21">
                  <c:v>2018/19</c:v>
                </c:pt>
                <c:pt idx="24">
                  <c:v>2019/20</c:v>
                </c:pt>
                <c:pt idx="27">
                  <c:v>2020/21</c:v>
                </c:pt>
                <c:pt idx="30">
                  <c:v>2021/22</c:v>
                </c:pt>
                <c:pt idx="33">
                  <c:v>2022/23</c:v>
                </c:pt>
              </c:strCache>
            </c:strRef>
          </c:cat>
          <c:val>
            <c:numRef>
              <c:f>'Graph - Slide 11'!$F$11:$F$46</c:f>
              <c:numCache>
                <c:formatCode>_-* #\ ##0_-;\-* #\ ##0_-;_-* "-"??_-;_-@_-</c:formatCode>
                <c:ptCount val="36"/>
                <c:pt idx="1">
                  <c:v>106751732.23000003</c:v>
                </c:pt>
                <c:pt idx="4">
                  <c:v>112389540.62999901</c:v>
                </c:pt>
                <c:pt idx="7">
                  <c:v>106895908.17999899</c:v>
                </c:pt>
                <c:pt idx="10">
                  <c:v>125959770.15939902</c:v>
                </c:pt>
                <c:pt idx="13">
                  <c:v>129509082.890002</c:v>
                </c:pt>
                <c:pt idx="16">
                  <c:v>132515030.2531469</c:v>
                </c:pt>
                <c:pt idx="19">
                  <c:v>124011628.62021644</c:v>
                </c:pt>
                <c:pt idx="22">
                  <c:v>106279810.19635564</c:v>
                </c:pt>
                <c:pt idx="25">
                  <c:v>88595752.395861626</c:v>
                </c:pt>
                <c:pt idx="28">
                  <c:v>98594090.132391438</c:v>
                </c:pt>
                <c:pt idx="31">
                  <c:v>74092721.295163646</c:v>
                </c:pt>
                <c:pt idx="34">
                  <c:v>107546861.56933835</c:v>
                </c:pt>
              </c:numCache>
            </c:numRef>
          </c:val>
          <c:extLst>
            <c:ext xmlns:c16="http://schemas.microsoft.com/office/drawing/2014/chart" uri="{C3380CC4-5D6E-409C-BE32-E72D297353CC}">
              <c16:uniqueId val="{00000001-BFE7-4F73-8D18-5F4719FC8EE0}"/>
            </c:ext>
          </c:extLst>
        </c:ser>
        <c:ser>
          <c:idx val="1"/>
          <c:order val="2"/>
          <c:tx>
            <c:strRef>
              <c:f>'Graph - Slide 11'!$E$10</c:f>
              <c:strCache>
                <c:ptCount val="1"/>
                <c:pt idx="0">
                  <c:v>Operating Expenses</c:v>
                </c:pt>
              </c:strCache>
            </c:strRef>
          </c:tx>
          <c:spPr>
            <a:solidFill>
              <a:schemeClr val="bg2">
                <a:lumMod val="50000"/>
              </a:schemeClr>
            </a:solidFill>
            <a:effectLst/>
          </c:spPr>
          <c:invertIfNegative val="0"/>
          <c:cat>
            <c:strRef>
              <c:f>'Graph - Slide 11'!$C$11:$C$46</c:f>
              <c:strCache>
                <c:ptCount val="34"/>
                <c:pt idx="0">
                  <c:v>2011/12</c:v>
                </c:pt>
                <c:pt idx="3">
                  <c:v>2012/13</c:v>
                </c:pt>
                <c:pt idx="6">
                  <c:v>2013/14</c:v>
                </c:pt>
                <c:pt idx="9">
                  <c:v>2014/15</c:v>
                </c:pt>
                <c:pt idx="12">
                  <c:v>2015/16</c:v>
                </c:pt>
                <c:pt idx="15">
                  <c:v>2016/17</c:v>
                </c:pt>
                <c:pt idx="18">
                  <c:v>2017/18</c:v>
                </c:pt>
                <c:pt idx="21">
                  <c:v>2018/19</c:v>
                </c:pt>
                <c:pt idx="24">
                  <c:v>2019/20</c:v>
                </c:pt>
                <c:pt idx="27">
                  <c:v>2020/21</c:v>
                </c:pt>
                <c:pt idx="30">
                  <c:v>2021/22</c:v>
                </c:pt>
                <c:pt idx="33">
                  <c:v>2022/23</c:v>
                </c:pt>
              </c:strCache>
            </c:strRef>
          </c:cat>
          <c:val>
            <c:numRef>
              <c:f>'Graph - Slide 11'!$E$11:$E$46</c:f>
              <c:numCache>
                <c:formatCode>_-* #\ ##0_-;\-* #\ ##0_-;_-* "-"??_-;_-@_-</c:formatCode>
                <c:ptCount val="36"/>
                <c:pt idx="1">
                  <c:v>18002605.524999999</c:v>
                </c:pt>
                <c:pt idx="4">
                  <c:v>20598624.675000001</c:v>
                </c:pt>
                <c:pt idx="7">
                  <c:v>25524461.754999999</c:v>
                </c:pt>
                <c:pt idx="10">
                  <c:v>31019023.454999998</c:v>
                </c:pt>
                <c:pt idx="13">
                  <c:v>32331271.609999999</c:v>
                </c:pt>
                <c:pt idx="16">
                  <c:v>35720981.43</c:v>
                </c:pt>
                <c:pt idx="19">
                  <c:v>38248596.739999995</c:v>
                </c:pt>
                <c:pt idx="22">
                  <c:v>52558783</c:v>
                </c:pt>
                <c:pt idx="25">
                  <c:v>50101644</c:v>
                </c:pt>
                <c:pt idx="28">
                  <c:v>61800132.86999999</c:v>
                </c:pt>
                <c:pt idx="31">
                  <c:v>54017570.260000005</c:v>
                </c:pt>
                <c:pt idx="34">
                  <c:v>59396110.32</c:v>
                </c:pt>
              </c:numCache>
            </c:numRef>
          </c:val>
          <c:extLst>
            <c:ext xmlns:c16="http://schemas.microsoft.com/office/drawing/2014/chart" uri="{C3380CC4-5D6E-409C-BE32-E72D297353CC}">
              <c16:uniqueId val="{00000002-BFE7-4F73-8D18-5F4719FC8EE0}"/>
            </c:ext>
          </c:extLst>
        </c:ser>
        <c:dLbls>
          <c:showLegendKey val="0"/>
          <c:showVal val="0"/>
          <c:showCatName val="0"/>
          <c:showSerName val="0"/>
          <c:showPercent val="0"/>
          <c:showBubbleSize val="0"/>
        </c:dLbls>
        <c:gapWidth val="20"/>
        <c:overlap val="100"/>
        <c:axId val="661204424"/>
        <c:axId val="1"/>
      </c:barChart>
      <c:lineChart>
        <c:grouping val="stacked"/>
        <c:varyColors val="0"/>
        <c:ser>
          <c:idx val="3"/>
          <c:order val="3"/>
          <c:tx>
            <c:v>Annual Shortfall</c:v>
          </c:tx>
          <c:spPr>
            <a:ln w="47625"/>
          </c:spPr>
          <c:marker>
            <c:spPr>
              <a:ln>
                <a:noFill/>
              </a:ln>
            </c:spPr>
          </c:marker>
          <c:val>
            <c:numRef>
              <c:f>'Graph - Slide 11'!$I$11:$I$45</c:f>
              <c:numCache>
                <c:formatCode>_-* #\ ##0_-;\-* #\ ##0_-;_-* "-"??_-;_-@_-</c:formatCode>
                <c:ptCount val="35"/>
                <c:pt idx="0">
                  <c:v>-58964863.755000032</c:v>
                </c:pt>
                <c:pt idx="1">
                  <c:v>-58964863.755000032</c:v>
                </c:pt>
                <c:pt idx="2">
                  <c:v>-58964863.755000032</c:v>
                </c:pt>
                <c:pt idx="3">
                  <c:v>-49941586.354999006</c:v>
                </c:pt>
                <c:pt idx="4">
                  <c:v>-49941586.354999006</c:v>
                </c:pt>
                <c:pt idx="5">
                  <c:v>-49941586.354999006</c:v>
                </c:pt>
                <c:pt idx="6">
                  <c:v>-49373790.984998986</c:v>
                </c:pt>
                <c:pt idx="7">
                  <c:v>-49373790.984998986</c:v>
                </c:pt>
                <c:pt idx="8">
                  <c:v>-49373790.984998986</c:v>
                </c:pt>
                <c:pt idx="9">
                  <c:v>-73932214.664399013</c:v>
                </c:pt>
                <c:pt idx="10">
                  <c:v>-73932214.664399013</c:v>
                </c:pt>
                <c:pt idx="11">
                  <c:v>-73932214.664399013</c:v>
                </c:pt>
                <c:pt idx="12">
                  <c:v>-65349126.430002004</c:v>
                </c:pt>
                <c:pt idx="13">
                  <c:v>-65349126.430002004</c:v>
                </c:pt>
                <c:pt idx="14">
                  <c:v>-65349126.430002004</c:v>
                </c:pt>
                <c:pt idx="15">
                  <c:v>-20763204.683146909</c:v>
                </c:pt>
                <c:pt idx="16">
                  <c:v>-20763204.683146909</c:v>
                </c:pt>
                <c:pt idx="17">
                  <c:v>-20763204.683146909</c:v>
                </c:pt>
                <c:pt idx="18">
                  <c:v>-14787418.360216439</c:v>
                </c:pt>
                <c:pt idx="19">
                  <c:v>-14787418.360216439</c:v>
                </c:pt>
                <c:pt idx="20">
                  <c:v>-14787418.360216439</c:v>
                </c:pt>
                <c:pt idx="21">
                  <c:v>26634213.763644367</c:v>
                </c:pt>
                <c:pt idx="22">
                  <c:v>26634213.763644367</c:v>
                </c:pt>
                <c:pt idx="23">
                  <c:v>26634213.763644367</c:v>
                </c:pt>
                <c:pt idx="24">
                  <c:v>46775410.564138383</c:v>
                </c:pt>
                <c:pt idx="25">
                  <c:v>46775410.564138383</c:v>
                </c:pt>
                <c:pt idx="26">
                  <c:v>46775410.564138383</c:v>
                </c:pt>
                <c:pt idx="27">
                  <c:v>25078583.957608581</c:v>
                </c:pt>
                <c:pt idx="28">
                  <c:v>25078583.957608581</c:v>
                </c:pt>
                <c:pt idx="29">
                  <c:v>25078583.957608581</c:v>
                </c:pt>
                <c:pt idx="30">
                  <c:v>-128110291.55516365</c:v>
                </c:pt>
                <c:pt idx="31">
                  <c:v>-128110291.55516365</c:v>
                </c:pt>
                <c:pt idx="32">
                  <c:v>-128110291.55516365</c:v>
                </c:pt>
                <c:pt idx="33">
                  <c:v>-61993458.889338352</c:v>
                </c:pt>
                <c:pt idx="34">
                  <c:v>-61993458.889338352</c:v>
                </c:pt>
              </c:numCache>
            </c:numRef>
          </c:val>
          <c:smooth val="0"/>
          <c:extLst>
            <c:ext xmlns:c16="http://schemas.microsoft.com/office/drawing/2014/chart" uri="{C3380CC4-5D6E-409C-BE32-E72D297353CC}">
              <c16:uniqueId val="{00000003-BFE7-4F73-8D18-5F4719FC8EE0}"/>
            </c:ext>
          </c:extLst>
        </c:ser>
        <c:ser>
          <c:idx val="4"/>
          <c:order val="4"/>
          <c:tx>
            <c:v>Cumulative Shortfall</c:v>
          </c:tx>
          <c:spPr>
            <a:ln w="41275"/>
          </c:spPr>
          <c:marker>
            <c:spPr>
              <a:ln>
                <a:noFill/>
              </a:ln>
            </c:spPr>
          </c:marker>
          <c:val>
            <c:numRef>
              <c:f>'Graph - Slide 11'!$J$11:$J$45</c:f>
              <c:numCache>
                <c:formatCode>_-* #\ ##0_-;\-* #\ ##0_-;_-* "-"??_-;_-@_-</c:formatCode>
                <c:ptCount val="35"/>
                <c:pt idx="0">
                  <c:v>-58964863.755000032</c:v>
                </c:pt>
                <c:pt idx="1">
                  <c:v>-58964863.755000032</c:v>
                </c:pt>
                <c:pt idx="2">
                  <c:v>-58964863.755000032</c:v>
                </c:pt>
                <c:pt idx="3">
                  <c:v>-108906450.10999903</c:v>
                </c:pt>
                <c:pt idx="4">
                  <c:v>-108906450.10999903</c:v>
                </c:pt>
                <c:pt idx="5">
                  <c:v>-108906450.10999903</c:v>
                </c:pt>
                <c:pt idx="6">
                  <c:v>-158280241.094998</c:v>
                </c:pt>
                <c:pt idx="7">
                  <c:v>-158280241.094998</c:v>
                </c:pt>
                <c:pt idx="8">
                  <c:v>-158280241.094998</c:v>
                </c:pt>
                <c:pt idx="9">
                  <c:v>-232212455.75939703</c:v>
                </c:pt>
                <c:pt idx="10">
                  <c:v>-232212455.75939703</c:v>
                </c:pt>
                <c:pt idx="11">
                  <c:v>-232212455.75939703</c:v>
                </c:pt>
                <c:pt idx="12">
                  <c:v>-297561582.189399</c:v>
                </c:pt>
                <c:pt idx="13">
                  <c:v>-297561582.189399</c:v>
                </c:pt>
                <c:pt idx="14">
                  <c:v>-297561582.189399</c:v>
                </c:pt>
                <c:pt idx="15">
                  <c:v>-318324786.8725459</c:v>
                </c:pt>
                <c:pt idx="16">
                  <c:v>-318324786.8725459</c:v>
                </c:pt>
                <c:pt idx="17">
                  <c:v>-318324786.8725459</c:v>
                </c:pt>
                <c:pt idx="18">
                  <c:v>-333112205.23276234</c:v>
                </c:pt>
                <c:pt idx="19">
                  <c:v>-333112205.23276234</c:v>
                </c:pt>
                <c:pt idx="20">
                  <c:v>-333112205.23276234</c:v>
                </c:pt>
                <c:pt idx="21">
                  <c:v>-306477991.469118</c:v>
                </c:pt>
                <c:pt idx="22">
                  <c:v>-306477991.469118</c:v>
                </c:pt>
                <c:pt idx="23">
                  <c:v>-306477991.469118</c:v>
                </c:pt>
                <c:pt idx="24">
                  <c:v>-259702580.90497962</c:v>
                </c:pt>
                <c:pt idx="25">
                  <c:v>-259702580.90497962</c:v>
                </c:pt>
                <c:pt idx="26">
                  <c:v>-259702580.90497962</c:v>
                </c:pt>
                <c:pt idx="27">
                  <c:v>-234623996.94737104</c:v>
                </c:pt>
                <c:pt idx="28">
                  <c:v>-234623996.94737104</c:v>
                </c:pt>
                <c:pt idx="29">
                  <c:v>-234623996.94737104</c:v>
                </c:pt>
                <c:pt idx="30">
                  <c:v>-362734288.50253469</c:v>
                </c:pt>
                <c:pt idx="31">
                  <c:v>-362734288.50253469</c:v>
                </c:pt>
                <c:pt idx="32">
                  <c:v>-362734288.50253469</c:v>
                </c:pt>
                <c:pt idx="33">
                  <c:v>-424727747.39187306</c:v>
                </c:pt>
                <c:pt idx="34">
                  <c:v>-424727747.39187306</c:v>
                </c:pt>
              </c:numCache>
            </c:numRef>
          </c:val>
          <c:smooth val="0"/>
          <c:extLst>
            <c:ext xmlns:c16="http://schemas.microsoft.com/office/drawing/2014/chart" uri="{C3380CC4-5D6E-409C-BE32-E72D297353CC}">
              <c16:uniqueId val="{00000004-BFE7-4F73-8D18-5F4719FC8EE0}"/>
            </c:ext>
          </c:extLst>
        </c:ser>
        <c:dLbls>
          <c:showLegendKey val="0"/>
          <c:showVal val="0"/>
          <c:showCatName val="0"/>
          <c:showSerName val="0"/>
          <c:showPercent val="0"/>
          <c:showBubbleSize val="0"/>
        </c:dLbls>
        <c:marker val="1"/>
        <c:smooth val="0"/>
        <c:axId val="661202264"/>
        <c:axId val="513669264"/>
      </c:lineChart>
      <c:catAx>
        <c:axId val="661204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
        <c:crosses val="autoZero"/>
        <c:auto val="1"/>
        <c:lblAlgn val="ctr"/>
        <c:lblOffset val="100"/>
        <c:noMultiLvlLbl val="0"/>
      </c:catAx>
      <c:valAx>
        <c:axId val="1"/>
        <c:scaling>
          <c:orientation val="minMax"/>
          <c:max val="200000000"/>
          <c:min val="-6000000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61204424"/>
        <c:crosses val="autoZero"/>
        <c:crossBetween val="between"/>
      </c:valAx>
      <c:valAx>
        <c:axId val="513669264"/>
        <c:scaling>
          <c:orientation val="minMax"/>
          <c:max val="200000000"/>
        </c:scaling>
        <c:delete val="0"/>
        <c:axPos val="r"/>
        <c:numFmt formatCode="#,##0" sourceLinked="0"/>
        <c:majorTickMark val="out"/>
        <c:minorTickMark val="none"/>
        <c:tickLblPos val="nextTo"/>
        <c:crossAx val="661202264"/>
        <c:crosses val="max"/>
        <c:crossBetween val="between"/>
      </c:valAx>
      <c:catAx>
        <c:axId val="661202264"/>
        <c:scaling>
          <c:orientation val="minMax"/>
        </c:scaling>
        <c:delete val="1"/>
        <c:axPos val="b"/>
        <c:majorTickMark val="out"/>
        <c:minorTickMark val="none"/>
        <c:tickLblPos val="nextTo"/>
        <c:crossAx val="513669264"/>
        <c:crosses val="autoZero"/>
        <c:auto val="1"/>
        <c:lblAlgn val="ctr"/>
        <c:lblOffset val="100"/>
        <c:noMultiLvlLbl val="0"/>
      </c:catAx>
      <c:spPr>
        <a:noFill/>
        <a:ln w="25400">
          <a:noFill/>
        </a:ln>
      </c:spPr>
    </c:plotArea>
    <c:legend>
      <c:legendPos val="b"/>
      <c:layout>
        <c:manualLayout>
          <c:xMode val="edge"/>
          <c:yMode val="edge"/>
          <c:x val="0.31614808516904019"/>
          <c:y val="0.90269470536469332"/>
          <c:w val="0.64694620069043096"/>
          <c:h val="3.95665137402959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5" y="0"/>
            <a:ext cx="2945659" cy="496332"/>
          </a:xfrm>
          <a:prstGeom prst="rect">
            <a:avLst/>
          </a:prstGeom>
        </p:spPr>
        <p:txBody>
          <a:bodyPr vert="horz" lIns="91440" tIns="45720" rIns="91440" bIns="45720" rtlCol="0"/>
          <a:lstStyle>
            <a:lvl1pPr algn="r">
              <a:defRPr sz="1200"/>
            </a:lvl1pPr>
          </a:lstStyle>
          <a:p>
            <a:fld id="{3E736318-C6D6-46BB-A477-3B03EA23E557}" type="datetimeFigureOut">
              <a:rPr lang="en-GB" smtClean="0"/>
              <a:t>19/04/2024</a:t>
            </a:fld>
            <a:endParaRPr lang="en-GB"/>
          </a:p>
        </p:txBody>
      </p:sp>
      <p:sp>
        <p:nvSpPr>
          <p:cNvPr id="4" name="Footer Placeholder 3"/>
          <p:cNvSpPr>
            <a:spLocks noGrp="1"/>
          </p:cNvSpPr>
          <p:nvPr>
            <p:ph type="ftr" sz="quarter" idx="2"/>
          </p:nvPr>
        </p:nvSpPr>
        <p:spPr>
          <a:xfrm>
            <a:off x="2" y="9428584"/>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5" y="9428584"/>
            <a:ext cx="2945659" cy="496332"/>
          </a:xfrm>
          <a:prstGeom prst="rect">
            <a:avLst/>
          </a:prstGeom>
        </p:spPr>
        <p:txBody>
          <a:bodyPr vert="horz" lIns="91440" tIns="45720" rIns="91440" bIns="45720" rtlCol="0" anchor="b"/>
          <a:lstStyle>
            <a:lvl1pPr algn="r">
              <a:defRPr sz="1200"/>
            </a:lvl1pPr>
          </a:lstStyle>
          <a:p>
            <a:fld id="{EF81848C-F9B0-46FE-849D-B9694571A215}" type="slidenum">
              <a:rPr lang="en-GB" smtClean="0"/>
              <a:t>‹#›</a:t>
            </a:fld>
            <a:endParaRPr lang="en-GB"/>
          </a:p>
        </p:txBody>
      </p:sp>
    </p:spTree>
    <p:extLst>
      <p:ext uri="{BB962C8B-B14F-4D97-AF65-F5344CB8AC3E}">
        <p14:creationId xmlns:p14="http://schemas.microsoft.com/office/powerpoint/2010/main" val="37324093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B68B55B0-019F-4648-BC99-17298F5DCEAD}" type="datetimeFigureOut">
              <a:rPr lang="en-ZA" smtClean="0"/>
              <a:t>2024/04/19</a:t>
            </a:fld>
            <a:endParaRPr lang="en-ZA"/>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9429751"/>
            <a:ext cx="2946400" cy="496888"/>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49688" y="9429751"/>
            <a:ext cx="2946400" cy="496888"/>
          </a:xfrm>
          <a:prstGeom prst="rect">
            <a:avLst/>
          </a:prstGeom>
        </p:spPr>
        <p:txBody>
          <a:bodyPr vert="horz" lIns="91440" tIns="45720" rIns="91440" bIns="45720" rtlCol="0" anchor="b"/>
          <a:lstStyle>
            <a:lvl1pPr algn="r">
              <a:defRPr sz="1200"/>
            </a:lvl1pPr>
          </a:lstStyle>
          <a:p>
            <a:fld id="{69FC27B6-7E48-4141-B9FC-0C30707D4478}" type="slidenum">
              <a:rPr lang="en-ZA" smtClean="0"/>
              <a:t>‹#›</a:t>
            </a:fld>
            <a:endParaRPr lang="en-ZA"/>
          </a:p>
        </p:txBody>
      </p:sp>
    </p:spTree>
    <p:extLst>
      <p:ext uri="{BB962C8B-B14F-4D97-AF65-F5344CB8AC3E}">
        <p14:creationId xmlns:p14="http://schemas.microsoft.com/office/powerpoint/2010/main" val="6321017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9FC27B6-7E48-4141-B9FC-0C30707D4478}" type="slidenum">
              <a:rPr lang="en-ZA" smtClean="0"/>
              <a:t>1</a:t>
            </a:fld>
            <a:endParaRPr lang="en-ZA"/>
          </a:p>
        </p:txBody>
      </p:sp>
    </p:spTree>
    <p:extLst>
      <p:ext uri="{BB962C8B-B14F-4D97-AF65-F5344CB8AC3E}">
        <p14:creationId xmlns:p14="http://schemas.microsoft.com/office/powerpoint/2010/main" val="30524049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3081" y="-33207"/>
            <a:ext cx="9220820" cy="6901784"/>
          </a:xfrm>
          <a:prstGeom prst="rect">
            <a:avLst/>
          </a:prstGeom>
        </p:spPr>
      </p:pic>
      <p:sp>
        <p:nvSpPr>
          <p:cNvPr id="2" name="Title 1"/>
          <p:cNvSpPr>
            <a:spLocks noGrp="1"/>
          </p:cNvSpPr>
          <p:nvPr>
            <p:ph type="ctrTitle"/>
          </p:nvPr>
        </p:nvSpPr>
        <p:spPr>
          <a:xfrm>
            <a:off x="942261" y="4261637"/>
            <a:ext cx="7772400" cy="672525"/>
          </a:xfrm>
          <a:prstGeom prst="rect">
            <a:avLst/>
          </a:prstGeom>
        </p:spPr>
        <p:txBody>
          <a:bodyPr>
            <a:normAutofit/>
          </a:bodyPr>
          <a:lstStyle>
            <a:lvl1pPr>
              <a:defRPr sz="3200">
                <a:solidFill>
                  <a:srgbClr val="FFFFFF"/>
                </a:solidFill>
                <a:latin typeface="Helvetica" pitchFamily="2" charset="0"/>
              </a:defRPr>
            </a:lvl1pPr>
          </a:lstStyle>
          <a:p>
            <a:r>
              <a:rPr lang="en-US" dirty="0"/>
              <a:t>Click to edit Master title style</a:t>
            </a:r>
          </a:p>
        </p:txBody>
      </p:sp>
      <p:sp>
        <p:nvSpPr>
          <p:cNvPr id="3" name="Subtitle 2"/>
          <p:cNvSpPr>
            <a:spLocks noGrp="1"/>
          </p:cNvSpPr>
          <p:nvPr>
            <p:ph type="subTitle" idx="1"/>
          </p:nvPr>
        </p:nvSpPr>
        <p:spPr>
          <a:xfrm>
            <a:off x="942261" y="5142496"/>
            <a:ext cx="7772400" cy="376296"/>
          </a:xfrm>
          <a:prstGeom prst="rect">
            <a:avLst/>
          </a:prstGeom>
        </p:spPr>
        <p:txBody>
          <a:bodyPr>
            <a:normAutofit/>
          </a:bodyPr>
          <a:lstStyle>
            <a:lvl1pPr marL="0" indent="0" algn="ctr">
              <a:buNone/>
              <a:defRPr sz="1200">
                <a:solidFill>
                  <a:schemeClr val="bg1"/>
                </a:solidFill>
                <a:latin typeface="Helvetica"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411471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3055" y="27910"/>
            <a:ext cx="9137890" cy="6839711"/>
          </a:xfrm>
          <a:prstGeom prst="rect">
            <a:avLst/>
          </a:prstGeom>
        </p:spPr>
      </p:pic>
      <p:sp>
        <p:nvSpPr>
          <p:cNvPr id="3" name="Content Placeholder 2"/>
          <p:cNvSpPr>
            <a:spLocks noGrp="1"/>
          </p:cNvSpPr>
          <p:nvPr>
            <p:ph idx="1"/>
          </p:nvPr>
        </p:nvSpPr>
        <p:spPr>
          <a:xfrm>
            <a:off x="457200" y="1748118"/>
            <a:ext cx="8229600" cy="4592706"/>
          </a:xfrm>
          <a:prstGeom prst="rect">
            <a:avLst/>
          </a:prstGeom>
        </p:spPr>
        <p:txBody>
          <a:bodyPr>
            <a:normAutofit/>
          </a:bodyPr>
          <a:lstStyle>
            <a:lvl1pPr marL="285750" indent="-285750">
              <a:buClr>
                <a:srgbClr val="37469D"/>
              </a:buClr>
              <a:buFont typeface="Courier New" panose="02070309020205020404" pitchFamily="49" charset="0"/>
              <a:buChar char="o"/>
              <a:defRPr sz="1600">
                <a:latin typeface="Myriad Pro" pitchFamily="34" charset="0"/>
              </a:defRPr>
            </a:lvl1pPr>
            <a:lvl2pPr marL="742950" indent="-285750">
              <a:buClr>
                <a:srgbClr val="37469D"/>
              </a:buClr>
              <a:buFont typeface="Courier New" panose="02070309020205020404" pitchFamily="49" charset="0"/>
              <a:buChar char="o"/>
              <a:defRPr sz="1600">
                <a:latin typeface="Myriad Pro" pitchFamily="34" charset="0"/>
              </a:defRPr>
            </a:lvl2pPr>
            <a:lvl3pPr marL="1200150" indent="-285750">
              <a:buClr>
                <a:srgbClr val="37469D"/>
              </a:buClr>
              <a:buFont typeface="Courier New" panose="02070309020205020404" pitchFamily="49" charset="0"/>
              <a:buChar char="o"/>
              <a:defRPr sz="1600">
                <a:latin typeface="Myriad Pro" pitchFamily="34" charset="0"/>
              </a:defRPr>
            </a:lvl3pPr>
            <a:lvl4pPr marL="1657350" indent="-285750">
              <a:buClr>
                <a:srgbClr val="37469D"/>
              </a:buClr>
              <a:buFont typeface="Courier New" panose="02070309020205020404" pitchFamily="49" charset="0"/>
              <a:buChar char="o"/>
              <a:defRPr sz="1600">
                <a:latin typeface="Myriad Pro" pitchFamily="34" charset="0"/>
              </a:defRPr>
            </a:lvl4pPr>
            <a:lvl5pPr marL="2114550" indent="-285750">
              <a:buClr>
                <a:srgbClr val="37469D"/>
              </a:buClr>
              <a:buFont typeface="Courier New" panose="02070309020205020404" pitchFamily="49" charset="0"/>
              <a:buChar char="o"/>
              <a:defRPr sz="1600">
                <a:latin typeface="Myriad Pro"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p:cNvSpPr>
            <a:spLocks noGrp="1"/>
          </p:cNvSpPr>
          <p:nvPr>
            <p:ph type="title"/>
          </p:nvPr>
        </p:nvSpPr>
        <p:spPr>
          <a:xfrm>
            <a:off x="457200" y="274638"/>
            <a:ext cx="5771101" cy="754904"/>
          </a:xfrm>
          <a:prstGeom prst="rect">
            <a:avLst/>
          </a:prstGeom>
        </p:spPr>
        <p:txBody>
          <a:bodyPr>
            <a:normAutofit/>
          </a:bodyPr>
          <a:lstStyle>
            <a:lvl1pPr algn="l">
              <a:defRPr sz="2400">
                <a:latin typeface="Helvetica" pitchFamily="2" charset="0"/>
              </a:defRPr>
            </a:lvl1pPr>
          </a:lstStyle>
          <a:p>
            <a:r>
              <a:rPr lang="en-US" dirty="0"/>
              <a:t>Click to edit Master title style</a:t>
            </a:r>
          </a:p>
        </p:txBody>
      </p:sp>
      <p:sp>
        <p:nvSpPr>
          <p:cNvPr id="2" name="Rectangle 1"/>
          <p:cNvSpPr/>
          <p:nvPr userDrawn="1"/>
        </p:nvSpPr>
        <p:spPr>
          <a:xfrm>
            <a:off x="8547533" y="6340824"/>
            <a:ext cx="341760" cy="246221"/>
          </a:xfrm>
          <a:prstGeom prst="rect">
            <a:avLst/>
          </a:prstGeom>
        </p:spPr>
        <p:txBody>
          <a:bodyPr wrap="none">
            <a:spAutoFit/>
          </a:bodyPr>
          <a:lstStyle/>
          <a:p>
            <a:fld id="{2754ED01-E2A0-4C1E-8E21-014B99041579}" type="slidenum">
              <a:rPr lang="en-US" sz="1000" smtClean="0">
                <a:latin typeface="Myriad"/>
                <a:cs typeface="Myriad Arabic" pitchFamily="50" charset="-78"/>
              </a:rPr>
              <a:pPr/>
              <a:t>‹#›</a:t>
            </a:fld>
            <a:endParaRPr lang="en-GB" sz="1000" dirty="0"/>
          </a:p>
        </p:txBody>
      </p:sp>
    </p:spTree>
    <p:extLst>
      <p:ext uri="{BB962C8B-B14F-4D97-AF65-F5344CB8AC3E}">
        <p14:creationId xmlns:p14="http://schemas.microsoft.com/office/powerpoint/2010/main" val="804517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3055" y="27910"/>
            <a:ext cx="9137890" cy="6839711"/>
          </a:xfrm>
          <a:prstGeom prst="rect">
            <a:avLst/>
          </a:prstGeom>
        </p:spPr>
      </p:pic>
      <p:sp>
        <p:nvSpPr>
          <p:cNvPr id="8" name="Title 1"/>
          <p:cNvSpPr>
            <a:spLocks noGrp="1"/>
          </p:cNvSpPr>
          <p:nvPr>
            <p:ph type="title"/>
          </p:nvPr>
        </p:nvSpPr>
        <p:spPr>
          <a:xfrm>
            <a:off x="457200" y="274638"/>
            <a:ext cx="5771101" cy="754904"/>
          </a:xfrm>
          <a:prstGeom prst="rect">
            <a:avLst/>
          </a:prstGeom>
        </p:spPr>
        <p:txBody>
          <a:bodyPr>
            <a:normAutofit/>
          </a:bodyPr>
          <a:lstStyle>
            <a:lvl1pPr algn="l">
              <a:defRPr sz="2400">
                <a:latin typeface="Helvetica" pitchFamily="2" charset="0"/>
              </a:defRPr>
            </a:lvl1pPr>
          </a:lstStyle>
          <a:p>
            <a:r>
              <a:rPr lang="en-US" dirty="0"/>
              <a:t>Click to edit Master title style</a:t>
            </a:r>
          </a:p>
        </p:txBody>
      </p:sp>
      <p:sp>
        <p:nvSpPr>
          <p:cNvPr id="4" name="Rectangle 3"/>
          <p:cNvSpPr/>
          <p:nvPr userDrawn="1"/>
        </p:nvSpPr>
        <p:spPr>
          <a:xfrm>
            <a:off x="8547533" y="6340824"/>
            <a:ext cx="341760" cy="246221"/>
          </a:xfrm>
          <a:prstGeom prst="rect">
            <a:avLst/>
          </a:prstGeom>
        </p:spPr>
        <p:txBody>
          <a:bodyPr wrap="none">
            <a:spAutoFit/>
          </a:bodyPr>
          <a:lstStyle/>
          <a:p>
            <a:fld id="{2754ED01-E2A0-4C1E-8E21-014B99041579}" type="slidenum">
              <a:rPr lang="en-US" sz="1000" smtClean="0">
                <a:latin typeface="Myriad"/>
                <a:cs typeface="Myriad Arabic" pitchFamily="50" charset="-78"/>
              </a:rPr>
              <a:pPr/>
              <a:t>‹#›</a:t>
            </a:fld>
            <a:endParaRPr lang="en-GB" sz="1000" dirty="0"/>
          </a:p>
        </p:txBody>
      </p:sp>
    </p:spTree>
    <p:extLst>
      <p:ext uri="{BB962C8B-B14F-4D97-AF65-F5344CB8AC3E}">
        <p14:creationId xmlns:p14="http://schemas.microsoft.com/office/powerpoint/2010/main" val="146878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tretch>
            <a:fillRect/>
          </a:stretch>
        </p:blipFill>
        <p:spPr>
          <a:xfrm>
            <a:off x="3055" y="27910"/>
            <a:ext cx="9137890" cy="6839711"/>
          </a:xfrm>
          <a:prstGeom prst="rect">
            <a:avLst/>
          </a:prstGeom>
        </p:spPr>
      </p:pic>
      <p:sp>
        <p:nvSpPr>
          <p:cNvPr id="3" name="Rectangle 2"/>
          <p:cNvSpPr/>
          <p:nvPr userDrawn="1"/>
        </p:nvSpPr>
        <p:spPr>
          <a:xfrm>
            <a:off x="8547533" y="6340824"/>
            <a:ext cx="341760" cy="246221"/>
          </a:xfrm>
          <a:prstGeom prst="rect">
            <a:avLst/>
          </a:prstGeom>
        </p:spPr>
        <p:txBody>
          <a:bodyPr wrap="none">
            <a:spAutoFit/>
          </a:bodyPr>
          <a:lstStyle/>
          <a:p>
            <a:fld id="{2754ED01-E2A0-4C1E-8E21-014B99041579}" type="slidenum">
              <a:rPr lang="en-US" sz="1000" smtClean="0">
                <a:latin typeface="Myriad"/>
                <a:cs typeface="Myriad Arabic" pitchFamily="50" charset="-78"/>
              </a:rPr>
              <a:pPr/>
              <a:t>‹#›</a:t>
            </a:fld>
            <a:endParaRPr lang="en-GB" sz="1000" dirty="0"/>
          </a:p>
        </p:txBody>
      </p:sp>
    </p:spTree>
    <p:extLst>
      <p:ext uri="{BB962C8B-B14F-4D97-AF65-F5344CB8AC3E}">
        <p14:creationId xmlns:p14="http://schemas.microsoft.com/office/powerpoint/2010/main" val="3011622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stretch>
            <a:fillRect/>
          </a:stretch>
        </p:blipFill>
        <p:spPr>
          <a:xfrm>
            <a:off x="3081" y="-33207"/>
            <a:ext cx="9220820" cy="6901784"/>
          </a:xfrm>
          <a:prstGeom prst="rect">
            <a:avLst/>
          </a:prstGeom>
        </p:spPr>
      </p:pic>
      <p:sp>
        <p:nvSpPr>
          <p:cNvPr id="2" name="Title 1"/>
          <p:cNvSpPr>
            <a:spLocks noGrp="1"/>
          </p:cNvSpPr>
          <p:nvPr>
            <p:ph type="ctrTitle"/>
          </p:nvPr>
        </p:nvSpPr>
        <p:spPr>
          <a:xfrm>
            <a:off x="685800" y="971811"/>
            <a:ext cx="7772400" cy="846726"/>
          </a:xfrm>
          <a:prstGeom prst="rect">
            <a:avLst/>
          </a:prstGeom>
        </p:spPr>
        <p:txBody>
          <a:bodyPr>
            <a:normAutofit/>
          </a:bodyPr>
          <a:lstStyle>
            <a:lvl1pPr>
              <a:defRPr sz="4000" b="0">
                <a:solidFill>
                  <a:srgbClr val="FFFFFF"/>
                </a:solidFill>
                <a:latin typeface="Helvetica" pitchFamily="2" charset="0"/>
              </a:defRPr>
            </a:lvl1pPr>
          </a:lstStyle>
          <a:p>
            <a:r>
              <a:rPr lang="en-US" dirty="0"/>
              <a:t>Click to edit Master title style</a:t>
            </a:r>
          </a:p>
        </p:txBody>
      </p:sp>
    </p:spTree>
    <p:extLst>
      <p:ext uri="{BB962C8B-B14F-4D97-AF65-F5344CB8AC3E}">
        <p14:creationId xmlns:p14="http://schemas.microsoft.com/office/powerpoint/2010/main" val="1437801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E4476-D56D-0CBD-60EF-157C0AAA1035}"/>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ZA"/>
          </a:p>
        </p:txBody>
      </p:sp>
      <p:sp>
        <p:nvSpPr>
          <p:cNvPr id="3" name="Subtitle 2">
            <a:extLst>
              <a:ext uri="{FF2B5EF4-FFF2-40B4-BE49-F238E27FC236}">
                <a16:creationId xmlns:a16="http://schemas.microsoft.com/office/drawing/2014/main" id="{15A3C424-4BBC-474E-F3C2-BFCB2A31A0C7}"/>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FE1A3C62-447A-3123-20D7-8F988B10A7FE}"/>
              </a:ext>
            </a:extLst>
          </p:cNvPr>
          <p:cNvSpPr>
            <a:spLocks noGrp="1"/>
          </p:cNvSpPr>
          <p:nvPr>
            <p:ph type="dt" sz="half" idx="10"/>
          </p:nvPr>
        </p:nvSpPr>
        <p:spPr/>
        <p:txBody>
          <a:bodyPr/>
          <a:lstStyle/>
          <a:p>
            <a:fld id="{A4AF0730-B8CE-46E9-A9F9-B711107FBE57}" type="datetimeFigureOut">
              <a:rPr lang="en-ZA" smtClean="0"/>
              <a:t>2024/04/19</a:t>
            </a:fld>
            <a:endParaRPr lang="en-ZA"/>
          </a:p>
        </p:txBody>
      </p:sp>
      <p:sp>
        <p:nvSpPr>
          <p:cNvPr id="5" name="Footer Placeholder 4">
            <a:extLst>
              <a:ext uri="{FF2B5EF4-FFF2-40B4-BE49-F238E27FC236}">
                <a16:creationId xmlns:a16="http://schemas.microsoft.com/office/drawing/2014/main" id="{7D9D56F5-3810-3027-6ED6-786D5A9CD841}"/>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6A868E13-1A4B-A86F-8853-508A541B49DD}"/>
              </a:ext>
            </a:extLst>
          </p:cNvPr>
          <p:cNvSpPr>
            <a:spLocks noGrp="1"/>
          </p:cNvSpPr>
          <p:nvPr>
            <p:ph type="sldNum" sz="quarter" idx="12"/>
          </p:nvPr>
        </p:nvSpPr>
        <p:spPr/>
        <p:txBody>
          <a:bodyPr/>
          <a:lstStyle/>
          <a:p>
            <a:fld id="{74E24B07-9B2B-4BDC-9B12-ADC1C3CA8BBF}" type="slidenum">
              <a:rPr lang="en-ZA" smtClean="0"/>
              <a:t>‹#›</a:t>
            </a:fld>
            <a:endParaRPr lang="en-ZA"/>
          </a:p>
        </p:txBody>
      </p:sp>
    </p:spTree>
    <p:extLst>
      <p:ext uri="{BB962C8B-B14F-4D97-AF65-F5344CB8AC3E}">
        <p14:creationId xmlns:p14="http://schemas.microsoft.com/office/powerpoint/2010/main" val="1887881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A8935-68CE-51FD-1454-9406718ACF28}"/>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65A5C26E-F43A-B4D4-68CC-AE3052200D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B546B720-C95E-9AB3-90F2-7CEC16477EC9}"/>
              </a:ext>
            </a:extLst>
          </p:cNvPr>
          <p:cNvSpPr>
            <a:spLocks noGrp="1"/>
          </p:cNvSpPr>
          <p:nvPr>
            <p:ph type="dt" sz="half" idx="10"/>
          </p:nvPr>
        </p:nvSpPr>
        <p:spPr/>
        <p:txBody>
          <a:bodyPr/>
          <a:lstStyle/>
          <a:p>
            <a:fld id="{A4AF0730-B8CE-46E9-A9F9-B711107FBE57}" type="datetimeFigureOut">
              <a:rPr lang="en-ZA" smtClean="0"/>
              <a:t>2024/04/19</a:t>
            </a:fld>
            <a:endParaRPr lang="en-ZA"/>
          </a:p>
        </p:txBody>
      </p:sp>
      <p:sp>
        <p:nvSpPr>
          <p:cNvPr id="5" name="Footer Placeholder 4">
            <a:extLst>
              <a:ext uri="{FF2B5EF4-FFF2-40B4-BE49-F238E27FC236}">
                <a16:creationId xmlns:a16="http://schemas.microsoft.com/office/drawing/2014/main" id="{0BD922EE-CEEC-B25D-C7B9-D6C407E3ABD3}"/>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FFB3B0E9-6F76-EC68-8281-D8AB51826ACE}"/>
              </a:ext>
            </a:extLst>
          </p:cNvPr>
          <p:cNvSpPr>
            <a:spLocks noGrp="1"/>
          </p:cNvSpPr>
          <p:nvPr>
            <p:ph type="sldNum" sz="quarter" idx="12"/>
          </p:nvPr>
        </p:nvSpPr>
        <p:spPr/>
        <p:txBody>
          <a:bodyPr/>
          <a:lstStyle/>
          <a:p>
            <a:fld id="{74E24B07-9B2B-4BDC-9B12-ADC1C3CA8BBF}" type="slidenum">
              <a:rPr lang="en-ZA" smtClean="0"/>
              <a:t>‹#›</a:t>
            </a:fld>
            <a:endParaRPr lang="en-ZA"/>
          </a:p>
        </p:txBody>
      </p:sp>
    </p:spTree>
    <p:extLst>
      <p:ext uri="{BB962C8B-B14F-4D97-AF65-F5344CB8AC3E}">
        <p14:creationId xmlns:p14="http://schemas.microsoft.com/office/powerpoint/2010/main" val="425046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AFDF7-1832-994B-96EC-A917FBB40F28}"/>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53AD7D15-16D3-02F1-86AE-46D0FC3A4DFD}"/>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370E207-3B01-47DD-73BC-ABD67FD3813D}"/>
              </a:ext>
            </a:extLst>
          </p:cNvPr>
          <p:cNvSpPr>
            <a:spLocks noGrp="1"/>
          </p:cNvSpPr>
          <p:nvPr>
            <p:ph type="dt" sz="half" idx="10"/>
          </p:nvPr>
        </p:nvSpPr>
        <p:spPr/>
        <p:txBody>
          <a:bodyPr/>
          <a:lstStyle/>
          <a:p>
            <a:fld id="{A4AF0730-B8CE-46E9-A9F9-B711107FBE57}" type="datetimeFigureOut">
              <a:rPr lang="en-ZA" smtClean="0"/>
              <a:t>2024/04/19</a:t>
            </a:fld>
            <a:endParaRPr lang="en-ZA"/>
          </a:p>
        </p:txBody>
      </p:sp>
      <p:sp>
        <p:nvSpPr>
          <p:cNvPr id="5" name="Footer Placeholder 4">
            <a:extLst>
              <a:ext uri="{FF2B5EF4-FFF2-40B4-BE49-F238E27FC236}">
                <a16:creationId xmlns:a16="http://schemas.microsoft.com/office/drawing/2014/main" id="{61A978AF-C43F-3526-88AE-AD0F9AF995BD}"/>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3E06E6E2-E88D-EE7D-B8E3-33509CEF83ED}"/>
              </a:ext>
            </a:extLst>
          </p:cNvPr>
          <p:cNvSpPr>
            <a:spLocks noGrp="1"/>
          </p:cNvSpPr>
          <p:nvPr>
            <p:ph type="sldNum" sz="quarter" idx="12"/>
          </p:nvPr>
        </p:nvSpPr>
        <p:spPr/>
        <p:txBody>
          <a:bodyPr/>
          <a:lstStyle/>
          <a:p>
            <a:fld id="{74E24B07-9B2B-4BDC-9B12-ADC1C3CA8BBF}" type="slidenum">
              <a:rPr lang="en-ZA" smtClean="0"/>
              <a:t>‹#›</a:t>
            </a:fld>
            <a:endParaRPr lang="en-ZA"/>
          </a:p>
        </p:txBody>
      </p:sp>
    </p:spTree>
    <p:extLst>
      <p:ext uri="{BB962C8B-B14F-4D97-AF65-F5344CB8AC3E}">
        <p14:creationId xmlns:p14="http://schemas.microsoft.com/office/powerpoint/2010/main" val="3241872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3AEE6-4A7A-D322-4D5B-93C5EA5160BD}"/>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7E0EFAC0-F9A4-B412-9F87-07F301252D65}"/>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546F567C-62D1-070A-60FB-B1885A5D6BA7}"/>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50D9BAF6-184B-AC46-BD91-41DE5AF98DD6}"/>
              </a:ext>
            </a:extLst>
          </p:cNvPr>
          <p:cNvSpPr>
            <a:spLocks noGrp="1"/>
          </p:cNvSpPr>
          <p:nvPr>
            <p:ph type="dt" sz="half" idx="10"/>
          </p:nvPr>
        </p:nvSpPr>
        <p:spPr/>
        <p:txBody>
          <a:bodyPr/>
          <a:lstStyle/>
          <a:p>
            <a:fld id="{A4AF0730-B8CE-46E9-A9F9-B711107FBE57}" type="datetimeFigureOut">
              <a:rPr lang="en-ZA" smtClean="0"/>
              <a:t>2024/04/19</a:t>
            </a:fld>
            <a:endParaRPr lang="en-ZA"/>
          </a:p>
        </p:txBody>
      </p:sp>
      <p:sp>
        <p:nvSpPr>
          <p:cNvPr id="6" name="Footer Placeholder 5">
            <a:extLst>
              <a:ext uri="{FF2B5EF4-FFF2-40B4-BE49-F238E27FC236}">
                <a16:creationId xmlns:a16="http://schemas.microsoft.com/office/drawing/2014/main" id="{A21C02B9-45F8-CD96-7559-AED74A9F337B}"/>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7827A8B4-2061-ED74-9E3C-EC8A8FA99E89}"/>
              </a:ext>
            </a:extLst>
          </p:cNvPr>
          <p:cNvSpPr>
            <a:spLocks noGrp="1"/>
          </p:cNvSpPr>
          <p:nvPr>
            <p:ph type="sldNum" sz="quarter" idx="12"/>
          </p:nvPr>
        </p:nvSpPr>
        <p:spPr/>
        <p:txBody>
          <a:bodyPr/>
          <a:lstStyle/>
          <a:p>
            <a:fld id="{74E24B07-9B2B-4BDC-9B12-ADC1C3CA8BBF}" type="slidenum">
              <a:rPr lang="en-ZA" smtClean="0"/>
              <a:t>‹#›</a:t>
            </a:fld>
            <a:endParaRPr lang="en-ZA"/>
          </a:p>
        </p:txBody>
      </p:sp>
    </p:spTree>
    <p:extLst>
      <p:ext uri="{BB962C8B-B14F-4D97-AF65-F5344CB8AC3E}">
        <p14:creationId xmlns:p14="http://schemas.microsoft.com/office/powerpoint/2010/main" val="3079459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38208-3919-BA98-A0C0-1F8736D3E52C}"/>
              </a:ext>
            </a:extLst>
          </p:cNvPr>
          <p:cNvSpPr>
            <a:spLocks noGrp="1"/>
          </p:cNvSpPr>
          <p:nvPr>
            <p:ph type="title"/>
          </p:nvPr>
        </p:nvSpPr>
        <p:spPr>
          <a:xfrm>
            <a:off x="629841" y="365126"/>
            <a:ext cx="78867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B3F555A2-4D8E-7948-7DCA-4FB311CE69B2}"/>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F48E92D6-2FB9-4F57-7B94-944FE51A1A5C}"/>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68937EF0-61AA-E8D6-6BC4-39E073D12CA3}"/>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A9C4335-364C-16FC-DF35-0EBF5306FB3B}"/>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38DCF08D-38E0-52D1-4635-19D5F6FF0BD3}"/>
              </a:ext>
            </a:extLst>
          </p:cNvPr>
          <p:cNvSpPr>
            <a:spLocks noGrp="1"/>
          </p:cNvSpPr>
          <p:nvPr>
            <p:ph type="dt" sz="half" idx="10"/>
          </p:nvPr>
        </p:nvSpPr>
        <p:spPr/>
        <p:txBody>
          <a:bodyPr/>
          <a:lstStyle/>
          <a:p>
            <a:fld id="{A4AF0730-B8CE-46E9-A9F9-B711107FBE57}" type="datetimeFigureOut">
              <a:rPr lang="en-ZA" smtClean="0"/>
              <a:t>2024/04/19</a:t>
            </a:fld>
            <a:endParaRPr lang="en-ZA"/>
          </a:p>
        </p:txBody>
      </p:sp>
      <p:sp>
        <p:nvSpPr>
          <p:cNvPr id="8" name="Footer Placeholder 7">
            <a:extLst>
              <a:ext uri="{FF2B5EF4-FFF2-40B4-BE49-F238E27FC236}">
                <a16:creationId xmlns:a16="http://schemas.microsoft.com/office/drawing/2014/main" id="{D89C53AD-D7A1-B464-F576-888AAB83899D}"/>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DE933F3C-E140-99EF-9535-FA60C2DB1A69}"/>
              </a:ext>
            </a:extLst>
          </p:cNvPr>
          <p:cNvSpPr>
            <a:spLocks noGrp="1"/>
          </p:cNvSpPr>
          <p:nvPr>
            <p:ph type="sldNum" sz="quarter" idx="12"/>
          </p:nvPr>
        </p:nvSpPr>
        <p:spPr/>
        <p:txBody>
          <a:bodyPr/>
          <a:lstStyle/>
          <a:p>
            <a:fld id="{74E24B07-9B2B-4BDC-9B12-ADC1C3CA8BBF}" type="slidenum">
              <a:rPr lang="en-ZA" smtClean="0"/>
              <a:t>‹#›</a:t>
            </a:fld>
            <a:endParaRPr lang="en-ZA"/>
          </a:p>
        </p:txBody>
      </p:sp>
    </p:spTree>
    <p:extLst>
      <p:ext uri="{BB962C8B-B14F-4D97-AF65-F5344CB8AC3E}">
        <p14:creationId xmlns:p14="http://schemas.microsoft.com/office/powerpoint/2010/main" val="457956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51AAB-6E17-228C-D1C8-383E77CC657C}"/>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8993E311-4494-581C-71B4-10E8D4D5EB29}"/>
              </a:ext>
            </a:extLst>
          </p:cNvPr>
          <p:cNvSpPr>
            <a:spLocks noGrp="1"/>
          </p:cNvSpPr>
          <p:nvPr>
            <p:ph type="dt" sz="half" idx="10"/>
          </p:nvPr>
        </p:nvSpPr>
        <p:spPr/>
        <p:txBody>
          <a:bodyPr/>
          <a:lstStyle/>
          <a:p>
            <a:fld id="{A4AF0730-B8CE-46E9-A9F9-B711107FBE57}" type="datetimeFigureOut">
              <a:rPr lang="en-ZA" smtClean="0"/>
              <a:t>2024/04/19</a:t>
            </a:fld>
            <a:endParaRPr lang="en-ZA"/>
          </a:p>
        </p:txBody>
      </p:sp>
      <p:sp>
        <p:nvSpPr>
          <p:cNvPr id="4" name="Footer Placeholder 3">
            <a:extLst>
              <a:ext uri="{FF2B5EF4-FFF2-40B4-BE49-F238E27FC236}">
                <a16:creationId xmlns:a16="http://schemas.microsoft.com/office/drawing/2014/main" id="{A9D707A0-6E5E-DCDB-E4E1-3626882F98CB}"/>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2F2E6985-0F26-0E8C-AC01-64E8911D00FD}"/>
              </a:ext>
            </a:extLst>
          </p:cNvPr>
          <p:cNvSpPr>
            <a:spLocks noGrp="1"/>
          </p:cNvSpPr>
          <p:nvPr>
            <p:ph type="sldNum" sz="quarter" idx="12"/>
          </p:nvPr>
        </p:nvSpPr>
        <p:spPr/>
        <p:txBody>
          <a:bodyPr/>
          <a:lstStyle/>
          <a:p>
            <a:fld id="{74E24B07-9B2B-4BDC-9B12-ADC1C3CA8BBF}" type="slidenum">
              <a:rPr lang="en-ZA" smtClean="0"/>
              <a:t>‹#›</a:t>
            </a:fld>
            <a:endParaRPr lang="en-ZA"/>
          </a:p>
        </p:txBody>
      </p:sp>
    </p:spTree>
    <p:extLst>
      <p:ext uri="{BB962C8B-B14F-4D97-AF65-F5344CB8AC3E}">
        <p14:creationId xmlns:p14="http://schemas.microsoft.com/office/powerpoint/2010/main" val="22030575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4847EE-7156-B4DD-A013-8756218C53F6}"/>
              </a:ext>
            </a:extLst>
          </p:cNvPr>
          <p:cNvSpPr>
            <a:spLocks noGrp="1"/>
          </p:cNvSpPr>
          <p:nvPr>
            <p:ph type="dt" sz="half" idx="10"/>
          </p:nvPr>
        </p:nvSpPr>
        <p:spPr/>
        <p:txBody>
          <a:bodyPr/>
          <a:lstStyle/>
          <a:p>
            <a:fld id="{A4AF0730-B8CE-46E9-A9F9-B711107FBE57}" type="datetimeFigureOut">
              <a:rPr lang="en-ZA" smtClean="0"/>
              <a:t>2024/04/19</a:t>
            </a:fld>
            <a:endParaRPr lang="en-ZA"/>
          </a:p>
        </p:txBody>
      </p:sp>
      <p:sp>
        <p:nvSpPr>
          <p:cNvPr id="3" name="Footer Placeholder 2">
            <a:extLst>
              <a:ext uri="{FF2B5EF4-FFF2-40B4-BE49-F238E27FC236}">
                <a16:creationId xmlns:a16="http://schemas.microsoft.com/office/drawing/2014/main" id="{2BFABD73-CB81-9778-B165-FEAC2DA02D2B}"/>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19CE1EF4-D249-0A2D-E6BA-803ED03B0162}"/>
              </a:ext>
            </a:extLst>
          </p:cNvPr>
          <p:cNvSpPr>
            <a:spLocks noGrp="1"/>
          </p:cNvSpPr>
          <p:nvPr>
            <p:ph type="sldNum" sz="quarter" idx="12"/>
          </p:nvPr>
        </p:nvSpPr>
        <p:spPr/>
        <p:txBody>
          <a:bodyPr/>
          <a:lstStyle/>
          <a:p>
            <a:fld id="{74E24B07-9B2B-4BDC-9B12-ADC1C3CA8BBF}" type="slidenum">
              <a:rPr lang="en-ZA" smtClean="0"/>
              <a:t>‹#›</a:t>
            </a:fld>
            <a:endParaRPr lang="en-ZA"/>
          </a:p>
        </p:txBody>
      </p:sp>
    </p:spTree>
    <p:extLst>
      <p:ext uri="{BB962C8B-B14F-4D97-AF65-F5344CB8AC3E}">
        <p14:creationId xmlns:p14="http://schemas.microsoft.com/office/powerpoint/2010/main" val="41852697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56D17-3E76-6C05-900B-9EA021AFAF8C}"/>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47EE2BA1-9090-E4C4-9250-AFD29644CF9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985FE938-0D33-7CB7-79B7-86FABAB34B6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9C66687-1658-5045-0D15-9F6BEABCCD6D}"/>
              </a:ext>
            </a:extLst>
          </p:cNvPr>
          <p:cNvSpPr>
            <a:spLocks noGrp="1"/>
          </p:cNvSpPr>
          <p:nvPr>
            <p:ph type="dt" sz="half" idx="10"/>
          </p:nvPr>
        </p:nvSpPr>
        <p:spPr/>
        <p:txBody>
          <a:bodyPr/>
          <a:lstStyle/>
          <a:p>
            <a:fld id="{A4AF0730-B8CE-46E9-A9F9-B711107FBE57}" type="datetimeFigureOut">
              <a:rPr lang="en-ZA" smtClean="0"/>
              <a:t>2024/04/19</a:t>
            </a:fld>
            <a:endParaRPr lang="en-ZA"/>
          </a:p>
        </p:txBody>
      </p:sp>
      <p:sp>
        <p:nvSpPr>
          <p:cNvPr id="6" name="Footer Placeholder 5">
            <a:extLst>
              <a:ext uri="{FF2B5EF4-FFF2-40B4-BE49-F238E27FC236}">
                <a16:creationId xmlns:a16="http://schemas.microsoft.com/office/drawing/2014/main" id="{0CD0E1DE-BEFD-ECA9-BBA7-FA448ADCEF03}"/>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30A38807-DE12-1122-0F98-B55753200AAC}"/>
              </a:ext>
            </a:extLst>
          </p:cNvPr>
          <p:cNvSpPr>
            <a:spLocks noGrp="1"/>
          </p:cNvSpPr>
          <p:nvPr>
            <p:ph type="sldNum" sz="quarter" idx="12"/>
          </p:nvPr>
        </p:nvSpPr>
        <p:spPr/>
        <p:txBody>
          <a:bodyPr/>
          <a:lstStyle/>
          <a:p>
            <a:fld id="{74E24B07-9B2B-4BDC-9B12-ADC1C3CA8BBF}" type="slidenum">
              <a:rPr lang="en-ZA" smtClean="0"/>
              <a:t>‹#›</a:t>
            </a:fld>
            <a:endParaRPr lang="en-ZA"/>
          </a:p>
        </p:txBody>
      </p:sp>
    </p:spTree>
    <p:extLst>
      <p:ext uri="{BB962C8B-B14F-4D97-AF65-F5344CB8AC3E}">
        <p14:creationId xmlns:p14="http://schemas.microsoft.com/office/powerpoint/2010/main" val="38231489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B5D7E-1A37-D5F8-7CC7-4DA155EF8C8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03BF7D4D-1A79-95EC-E1B0-F800532C20DB}"/>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ZA"/>
          </a:p>
        </p:txBody>
      </p:sp>
      <p:sp>
        <p:nvSpPr>
          <p:cNvPr id="4" name="Text Placeholder 3">
            <a:extLst>
              <a:ext uri="{FF2B5EF4-FFF2-40B4-BE49-F238E27FC236}">
                <a16:creationId xmlns:a16="http://schemas.microsoft.com/office/drawing/2014/main" id="{6C608BC4-EDC0-9239-CACA-391EBE3A431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920CB91-4826-FA72-8F8F-727C30A44349}"/>
              </a:ext>
            </a:extLst>
          </p:cNvPr>
          <p:cNvSpPr>
            <a:spLocks noGrp="1"/>
          </p:cNvSpPr>
          <p:nvPr>
            <p:ph type="dt" sz="half" idx="10"/>
          </p:nvPr>
        </p:nvSpPr>
        <p:spPr/>
        <p:txBody>
          <a:bodyPr/>
          <a:lstStyle/>
          <a:p>
            <a:fld id="{A4AF0730-B8CE-46E9-A9F9-B711107FBE57}" type="datetimeFigureOut">
              <a:rPr lang="en-ZA" smtClean="0"/>
              <a:t>2024/04/19</a:t>
            </a:fld>
            <a:endParaRPr lang="en-ZA"/>
          </a:p>
        </p:txBody>
      </p:sp>
      <p:sp>
        <p:nvSpPr>
          <p:cNvPr id="6" name="Footer Placeholder 5">
            <a:extLst>
              <a:ext uri="{FF2B5EF4-FFF2-40B4-BE49-F238E27FC236}">
                <a16:creationId xmlns:a16="http://schemas.microsoft.com/office/drawing/2014/main" id="{559B164E-78AD-710D-BDA5-956D2689BAF7}"/>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C77AB4D3-5EB1-8230-0085-1D8D95F37BC0}"/>
              </a:ext>
            </a:extLst>
          </p:cNvPr>
          <p:cNvSpPr>
            <a:spLocks noGrp="1"/>
          </p:cNvSpPr>
          <p:nvPr>
            <p:ph type="sldNum" sz="quarter" idx="12"/>
          </p:nvPr>
        </p:nvSpPr>
        <p:spPr/>
        <p:txBody>
          <a:bodyPr/>
          <a:lstStyle/>
          <a:p>
            <a:fld id="{74E24B07-9B2B-4BDC-9B12-ADC1C3CA8BBF}" type="slidenum">
              <a:rPr lang="en-ZA" smtClean="0"/>
              <a:t>‹#›</a:t>
            </a:fld>
            <a:endParaRPr lang="en-ZA"/>
          </a:p>
        </p:txBody>
      </p:sp>
    </p:spTree>
    <p:extLst>
      <p:ext uri="{BB962C8B-B14F-4D97-AF65-F5344CB8AC3E}">
        <p14:creationId xmlns:p14="http://schemas.microsoft.com/office/powerpoint/2010/main" val="2688570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82C89-BF94-147F-9244-CE5F6627FC08}"/>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CC1B0515-C2BF-C5A2-4921-519BB32576D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E88B1A3F-5483-C4DA-B796-01554DEA398D}"/>
              </a:ext>
            </a:extLst>
          </p:cNvPr>
          <p:cNvSpPr>
            <a:spLocks noGrp="1"/>
          </p:cNvSpPr>
          <p:nvPr>
            <p:ph type="dt" sz="half" idx="10"/>
          </p:nvPr>
        </p:nvSpPr>
        <p:spPr/>
        <p:txBody>
          <a:bodyPr/>
          <a:lstStyle/>
          <a:p>
            <a:fld id="{A4AF0730-B8CE-46E9-A9F9-B711107FBE57}" type="datetimeFigureOut">
              <a:rPr lang="en-ZA" smtClean="0"/>
              <a:t>2024/04/19</a:t>
            </a:fld>
            <a:endParaRPr lang="en-ZA"/>
          </a:p>
        </p:txBody>
      </p:sp>
      <p:sp>
        <p:nvSpPr>
          <p:cNvPr id="5" name="Footer Placeholder 4">
            <a:extLst>
              <a:ext uri="{FF2B5EF4-FFF2-40B4-BE49-F238E27FC236}">
                <a16:creationId xmlns:a16="http://schemas.microsoft.com/office/drawing/2014/main" id="{32FD764E-4542-573C-2356-454D5F6EF82F}"/>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3A1BD7DC-32FB-5C42-6F9D-13E2F4F688E7}"/>
              </a:ext>
            </a:extLst>
          </p:cNvPr>
          <p:cNvSpPr>
            <a:spLocks noGrp="1"/>
          </p:cNvSpPr>
          <p:nvPr>
            <p:ph type="sldNum" sz="quarter" idx="12"/>
          </p:nvPr>
        </p:nvSpPr>
        <p:spPr/>
        <p:txBody>
          <a:bodyPr/>
          <a:lstStyle/>
          <a:p>
            <a:fld id="{74E24B07-9B2B-4BDC-9B12-ADC1C3CA8BBF}" type="slidenum">
              <a:rPr lang="en-ZA" smtClean="0"/>
              <a:t>‹#›</a:t>
            </a:fld>
            <a:endParaRPr lang="en-ZA"/>
          </a:p>
        </p:txBody>
      </p:sp>
    </p:spTree>
    <p:extLst>
      <p:ext uri="{BB962C8B-B14F-4D97-AF65-F5344CB8AC3E}">
        <p14:creationId xmlns:p14="http://schemas.microsoft.com/office/powerpoint/2010/main" val="495807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00FD5E0-A30B-0212-FF1E-9CC4521E7C54}"/>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36D0C981-2B2B-A611-8C78-79075E286251}"/>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75B71B8B-3146-EE55-F2D3-CF268DB53B8A}"/>
              </a:ext>
            </a:extLst>
          </p:cNvPr>
          <p:cNvSpPr>
            <a:spLocks noGrp="1"/>
          </p:cNvSpPr>
          <p:nvPr>
            <p:ph type="dt" sz="half" idx="10"/>
          </p:nvPr>
        </p:nvSpPr>
        <p:spPr/>
        <p:txBody>
          <a:bodyPr/>
          <a:lstStyle/>
          <a:p>
            <a:fld id="{A4AF0730-B8CE-46E9-A9F9-B711107FBE57}" type="datetimeFigureOut">
              <a:rPr lang="en-ZA" smtClean="0"/>
              <a:t>2024/04/19</a:t>
            </a:fld>
            <a:endParaRPr lang="en-ZA"/>
          </a:p>
        </p:txBody>
      </p:sp>
      <p:sp>
        <p:nvSpPr>
          <p:cNvPr id="5" name="Footer Placeholder 4">
            <a:extLst>
              <a:ext uri="{FF2B5EF4-FFF2-40B4-BE49-F238E27FC236}">
                <a16:creationId xmlns:a16="http://schemas.microsoft.com/office/drawing/2014/main" id="{AEA44929-2C55-741B-306E-20C02069881C}"/>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22191413-B203-9296-7478-70545FB0C40F}"/>
              </a:ext>
            </a:extLst>
          </p:cNvPr>
          <p:cNvSpPr>
            <a:spLocks noGrp="1"/>
          </p:cNvSpPr>
          <p:nvPr>
            <p:ph type="sldNum" sz="quarter" idx="12"/>
          </p:nvPr>
        </p:nvSpPr>
        <p:spPr/>
        <p:txBody>
          <a:bodyPr/>
          <a:lstStyle/>
          <a:p>
            <a:fld id="{74E24B07-9B2B-4BDC-9B12-ADC1C3CA8BBF}" type="slidenum">
              <a:rPr lang="en-ZA" smtClean="0"/>
              <a:t>‹#›</a:t>
            </a:fld>
            <a:endParaRPr lang="en-ZA"/>
          </a:p>
        </p:txBody>
      </p:sp>
    </p:spTree>
    <p:extLst>
      <p:ext uri="{BB962C8B-B14F-4D97-AF65-F5344CB8AC3E}">
        <p14:creationId xmlns:p14="http://schemas.microsoft.com/office/powerpoint/2010/main" val="32149312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32257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 id="2147483656"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811374-063A-890C-D0F7-B2AC5C9D7FD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8EBF3805-4D48-5C93-6CD9-A4B32AA8D28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BC91D84E-ABD8-4145-2533-D3A0AF8314D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4AF0730-B8CE-46E9-A9F9-B711107FBE57}" type="datetimeFigureOut">
              <a:rPr lang="en-ZA" smtClean="0"/>
              <a:t>2024/04/19</a:t>
            </a:fld>
            <a:endParaRPr lang="en-ZA"/>
          </a:p>
        </p:txBody>
      </p:sp>
      <p:sp>
        <p:nvSpPr>
          <p:cNvPr id="5" name="Footer Placeholder 4">
            <a:extLst>
              <a:ext uri="{FF2B5EF4-FFF2-40B4-BE49-F238E27FC236}">
                <a16:creationId xmlns:a16="http://schemas.microsoft.com/office/drawing/2014/main" id="{D7CC9EF2-6545-F199-FC12-F064ECF0D1B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C869CCE2-BA4B-E95B-AA26-A6180533668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4E24B07-9B2B-4BDC-9B12-ADC1C3CA8BBF}" type="slidenum">
              <a:rPr lang="en-ZA" smtClean="0"/>
              <a:t>‹#›</a:t>
            </a:fld>
            <a:endParaRPr lang="en-ZA"/>
          </a:p>
        </p:txBody>
      </p:sp>
    </p:spTree>
    <p:extLst>
      <p:ext uri="{BB962C8B-B14F-4D97-AF65-F5344CB8AC3E}">
        <p14:creationId xmlns:p14="http://schemas.microsoft.com/office/powerpoint/2010/main" val="830760143"/>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22676" y="3872563"/>
            <a:ext cx="7772400" cy="1413311"/>
          </a:xfrm>
        </p:spPr>
        <p:txBody>
          <a:bodyPr>
            <a:normAutofit fontScale="90000"/>
          </a:bodyPr>
          <a:lstStyle/>
          <a:p>
            <a:r>
              <a:rPr lang="en-US" dirty="0"/>
              <a:t>CONTRIBUTION TO THE FIDELITY FUND </a:t>
            </a:r>
            <a:br>
              <a:rPr lang="en-US" dirty="0"/>
            </a:br>
            <a:r>
              <a:rPr lang="en-US" dirty="0"/>
              <a:t>BY LEGAL PRACTITIONERS</a:t>
            </a:r>
            <a:br>
              <a:rPr lang="en-US" dirty="0"/>
            </a:br>
            <a:br>
              <a:rPr lang="en-US" dirty="0"/>
            </a:br>
            <a:r>
              <a:rPr lang="en-US" dirty="0"/>
              <a:t>April 2024</a:t>
            </a:r>
            <a:endParaRPr lang="en-US" sz="1800" dirty="0"/>
          </a:p>
        </p:txBody>
      </p:sp>
      <p:sp>
        <p:nvSpPr>
          <p:cNvPr id="4" name="Rectangle 3"/>
          <p:cNvSpPr/>
          <p:nvPr/>
        </p:nvSpPr>
        <p:spPr>
          <a:xfrm>
            <a:off x="3867565" y="5862584"/>
            <a:ext cx="2082621" cy="369332"/>
          </a:xfrm>
          <a:prstGeom prst="rect">
            <a:avLst/>
          </a:prstGeom>
        </p:spPr>
        <p:txBody>
          <a:bodyPr wrap="none">
            <a:spAutoFit/>
          </a:bodyPr>
          <a:lstStyle/>
          <a:p>
            <a:r>
              <a:rPr lang="en-US" dirty="0"/>
              <a:t>NOVEMBER 2019</a:t>
            </a:r>
          </a:p>
        </p:txBody>
      </p:sp>
    </p:spTree>
    <p:extLst>
      <p:ext uri="{BB962C8B-B14F-4D97-AF65-F5344CB8AC3E}">
        <p14:creationId xmlns:p14="http://schemas.microsoft.com/office/powerpoint/2010/main" val="444760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62000" y="2209800"/>
            <a:ext cx="8382000" cy="646331"/>
          </a:xfrm>
          <a:prstGeom prst="rect">
            <a:avLst/>
          </a:prstGeom>
          <a:noFill/>
        </p:spPr>
        <p:txBody>
          <a:bodyPr vert="horz" wrap="square" rtlCol="0">
            <a:spAutoFit/>
          </a:bodyPr>
          <a:lstStyle>
            <a:lvl1pPr marL="285750" indent="-285750" algn="just">
              <a:lnSpc>
                <a:spcPct val="150000"/>
              </a:lnSpc>
              <a:spcBef>
                <a:spcPts val="400"/>
              </a:spcBef>
              <a:spcAft>
                <a:spcPts val="0"/>
              </a:spcAft>
              <a:buClr>
                <a:schemeClr val="accent1"/>
              </a:buClr>
              <a:buSzPct val="68000"/>
              <a:buFont typeface="Arial" pitchFamily="34" charset="0"/>
              <a:buChar char="•"/>
              <a:defRPr kumimoji="0"/>
            </a:lvl1pPr>
            <a:lvl2pPr marL="744538" lvl="1" indent="-227013" algn="just">
              <a:lnSpc>
                <a:spcPct val="150000"/>
              </a:lnSpc>
              <a:spcBef>
                <a:spcPts val="324"/>
              </a:spcBef>
              <a:buClr>
                <a:schemeClr val="accent1"/>
              </a:buClr>
              <a:buFont typeface="Arial" pitchFamily="34" charset="0"/>
              <a:buChar char="•"/>
              <a:defRPr kumimoji="0" sz="1400"/>
            </a:lvl2pPr>
            <a:lvl3pPr marL="859536" indent="-228600">
              <a:spcBef>
                <a:spcPts val="350"/>
              </a:spcBef>
              <a:buClr>
                <a:schemeClr val="accent2"/>
              </a:buClr>
              <a:buSzPct val="100000"/>
              <a:buFont typeface="Wingdings 2"/>
              <a:buChar char=""/>
              <a:defRPr kumimoji="0" sz="2100"/>
            </a:lvl3pPr>
            <a:lvl4pPr marL="1143000" indent="-228600">
              <a:spcBef>
                <a:spcPts val="350"/>
              </a:spcBef>
              <a:buClr>
                <a:schemeClr val="accent2"/>
              </a:buClr>
              <a:buFont typeface="Wingdings 2"/>
              <a:buChar char=""/>
              <a:defRPr kumimoji="0" sz="1900"/>
            </a:lvl4pPr>
            <a:lvl5pPr marL="1371600" indent="-228600">
              <a:spcBef>
                <a:spcPts val="350"/>
              </a:spcBef>
              <a:buClr>
                <a:schemeClr val="accent2"/>
              </a:buClr>
              <a:buFont typeface="Wingdings 2"/>
              <a:buChar char=""/>
              <a:defRPr kumimoji="0"/>
            </a:lvl5pPr>
            <a:lvl6pPr marL="1600200" indent="-228600">
              <a:spcBef>
                <a:spcPts val="350"/>
              </a:spcBef>
              <a:buClr>
                <a:schemeClr val="accent3"/>
              </a:buClr>
              <a:buFont typeface="Wingdings 2"/>
              <a:buChar char=""/>
              <a:defRPr kumimoji="0"/>
            </a:lvl6pPr>
            <a:lvl7pPr marL="1828800" indent="-228600">
              <a:spcBef>
                <a:spcPts val="350"/>
              </a:spcBef>
              <a:buClr>
                <a:schemeClr val="accent3"/>
              </a:buClr>
              <a:buFont typeface="Wingdings 2"/>
              <a:buChar char=""/>
              <a:defRPr kumimoji="0" sz="1600"/>
            </a:lvl7pPr>
            <a:lvl8pPr marL="2057400" indent="-228600">
              <a:spcBef>
                <a:spcPts val="350"/>
              </a:spcBef>
              <a:buClr>
                <a:schemeClr val="accent3"/>
              </a:buClr>
              <a:buFont typeface="Wingdings 2"/>
              <a:buChar char=""/>
              <a:defRPr kumimoji="0" sz="1600"/>
            </a:lvl8pPr>
            <a:lvl9pPr marL="2286000" indent="-228600">
              <a:spcBef>
                <a:spcPts val="350"/>
              </a:spcBef>
              <a:buClr>
                <a:schemeClr val="accent3"/>
              </a:buClr>
              <a:buFont typeface="Wingdings 2"/>
              <a:buChar char=""/>
              <a:defRPr kumimoji="0" sz="1600" baseline="0"/>
            </a:lvl9pPr>
            <a:extLst/>
          </a:lstStyle>
          <a:p>
            <a:pPr>
              <a:lnSpc>
                <a:spcPct val="100000"/>
              </a:lnSpc>
              <a:spcBef>
                <a:spcPts val="0"/>
              </a:spcBef>
              <a:buClr>
                <a:schemeClr val="tx1"/>
              </a:buClr>
              <a:buFont typeface="Courier New" panose="02070309020205020404" pitchFamily="49" charset="0"/>
              <a:buChar char="o"/>
            </a:pPr>
            <a:endParaRPr lang="en-US" dirty="0"/>
          </a:p>
          <a:p>
            <a:pPr>
              <a:lnSpc>
                <a:spcPct val="100000"/>
              </a:lnSpc>
              <a:spcBef>
                <a:spcPts val="0"/>
              </a:spcBef>
              <a:buClr>
                <a:schemeClr val="tx1"/>
              </a:buClr>
              <a:buFont typeface="Courier New" panose="02070309020205020404" pitchFamily="49" charset="0"/>
              <a:buChar char="o"/>
            </a:pPr>
            <a:endParaRPr lang="en-US" dirty="0"/>
          </a:p>
        </p:txBody>
      </p:sp>
      <p:sp>
        <p:nvSpPr>
          <p:cNvPr id="5" name="Rectangle 4"/>
          <p:cNvSpPr/>
          <p:nvPr/>
        </p:nvSpPr>
        <p:spPr>
          <a:xfrm>
            <a:off x="522317" y="1660537"/>
            <a:ext cx="8382000" cy="3447098"/>
          </a:xfrm>
          <a:prstGeom prst="rect">
            <a:avLst/>
          </a:prstGeom>
        </p:spPr>
        <p:txBody>
          <a:bodyPr>
            <a:normAutofit/>
          </a:bodyPr>
          <a:lstStyle/>
          <a:p>
            <a:pPr marL="285750" indent="-285750" algn="just">
              <a:lnSpc>
                <a:spcPct val="150000"/>
              </a:lnSpc>
              <a:spcBef>
                <a:spcPct val="20000"/>
              </a:spcBef>
              <a:buClr>
                <a:srgbClr val="37469D"/>
              </a:buClr>
              <a:buFont typeface="Courier New" panose="02070309020205020404" pitchFamily="49" charset="0"/>
              <a:buChar char="o"/>
            </a:pPr>
            <a:r>
              <a:rPr lang="en-ZA" sz="1600" dirty="0">
                <a:latin typeface="Arial" panose="020B0604020202020204" pitchFamily="34" charset="0"/>
                <a:cs typeface="Arial" panose="020B0604020202020204" pitchFamily="34" charset="0"/>
              </a:rPr>
              <a:t>The Fidelity Fund - background</a:t>
            </a:r>
          </a:p>
          <a:p>
            <a:pPr marL="285750" indent="-285750" algn="just">
              <a:lnSpc>
                <a:spcPct val="150000"/>
              </a:lnSpc>
              <a:spcBef>
                <a:spcPct val="20000"/>
              </a:spcBef>
              <a:buClr>
                <a:srgbClr val="37469D"/>
              </a:buClr>
              <a:buFont typeface="Courier New" panose="02070309020205020404" pitchFamily="49" charset="0"/>
              <a:buChar char="o"/>
            </a:pPr>
            <a:r>
              <a:rPr lang="en-ZA" sz="1600" dirty="0">
                <a:latin typeface="Arial" panose="020B0604020202020204" pitchFamily="34" charset="0"/>
                <a:cs typeface="Arial" panose="020B0604020202020204" pitchFamily="34" charset="0"/>
              </a:rPr>
              <a:t>The financial position Fidelity Fund </a:t>
            </a:r>
          </a:p>
          <a:p>
            <a:pPr marL="285750" indent="-285750" algn="just">
              <a:lnSpc>
                <a:spcPct val="150000"/>
              </a:lnSpc>
              <a:spcBef>
                <a:spcPct val="20000"/>
              </a:spcBef>
              <a:buClr>
                <a:srgbClr val="37469D"/>
              </a:buClr>
              <a:buFont typeface="Courier New" panose="02070309020205020404" pitchFamily="49" charset="0"/>
              <a:buChar char="o"/>
            </a:pPr>
            <a:r>
              <a:rPr lang="en-ZA" sz="1600" dirty="0">
                <a:latin typeface="Arial" panose="020B0604020202020204" pitchFamily="34" charset="0"/>
                <a:cs typeface="Arial" panose="020B0604020202020204" pitchFamily="34" charset="0"/>
              </a:rPr>
              <a:t>The PI contributions by practitioners</a:t>
            </a:r>
          </a:p>
          <a:p>
            <a:pPr marL="285750" indent="-285750" algn="just">
              <a:lnSpc>
                <a:spcPct val="150000"/>
              </a:lnSpc>
              <a:spcBef>
                <a:spcPct val="20000"/>
              </a:spcBef>
              <a:buClr>
                <a:srgbClr val="37469D"/>
              </a:buClr>
              <a:buFont typeface="Courier New" panose="02070309020205020404" pitchFamily="49" charset="0"/>
              <a:buChar char="o"/>
            </a:pPr>
            <a:r>
              <a:rPr lang="en-ZA" sz="1600" dirty="0">
                <a:latin typeface="Arial" panose="020B0604020202020204" pitchFamily="34" charset="0"/>
                <a:cs typeface="Arial" panose="020B0604020202020204" pitchFamily="34" charset="0"/>
              </a:rPr>
              <a:t>The PI structure in SA</a:t>
            </a:r>
          </a:p>
          <a:p>
            <a:pPr algn="just">
              <a:lnSpc>
                <a:spcPct val="150000"/>
              </a:lnSpc>
              <a:spcBef>
                <a:spcPct val="20000"/>
              </a:spcBef>
              <a:buClr>
                <a:srgbClr val="37469D"/>
              </a:buClr>
            </a:pPr>
            <a:endParaRPr lang="en-ZA" sz="1600" dirty="0">
              <a:latin typeface="Arial" panose="020B0604020202020204" pitchFamily="34" charset="0"/>
              <a:cs typeface="Arial" panose="020B0604020202020204" pitchFamily="34" charset="0"/>
            </a:endParaRPr>
          </a:p>
          <a:p>
            <a:pPr marL="285750" indent="-285750" algn="just">
              <a:lnSpc>
                <a:spcPct val="150000"/>
              </a:lnSpc>
              <a:spcBef>
                <a:spcPct val="20000"/>
              </a:spcBef>
              <a:buClr>
                <a:srgbClr val="37469D"/>
              </a:buClr>
              <a:buFont typeface="Courier New" panose="02070309020205020404" pitchFamily="49" charset="0"/>
              <a:buChar char="o"/>
            </a:pPr>
            <a:endParaRPr lang="en-ZA" sz="1600" dirty="0">
              <a:latin typeface="Arial" panose="020B0604020202020204" pitchFamily="34" charset="0"/>
              <a:cs typeface="Arial" panose="020B0604020202020204" pitchFamily="34" charset="0"/>
            </a:endParaRPr>
          </a:p>
          <a:p>
            <a:pPr marL="285750" indent="-285750" algn="just">
              <a:lnSpc>
                <a:spcPct val="150000"/>
              </a:lnSpc>
              <a:spcBef>
                <a:spcPct val="20000"/>
              </a:spcBef>
              <a:buClr>
                <a:srgbClr val="37469D"/>
              </a:buClr>
              <a:buFont typeface="Courier New" panose="02070309020205020404" pitchFamily="49" charset="0"/>
              <a:buChar char="o"/>
            </a:pPr>
            <a:endParaRPr lang="en-ZA" sz="1600" dirty="0">
              <a:latin typeface="Arial" panose="020B0604020202020204" pitchFamily="34" charset="0"/>
              <a:cs typeface="Arial" panose="020B0604020202020204" pitchFamily="34" charset="0"/>
            </a:endParaRPr>
          </a:p>
          <a:p>
            <a:pPr marL="285750" indent="-285750" algn="just">
              <a:lnSpc>
                <a:spcPct val="150000"/>
              </a:lnSpc>
              <a:spcBef>
                <a:spcPct val="20000"/>
              </a:spcBef>
              <a:buClr>
                <a:srgbClr val="37469D"/>
              </a:buClr>
              <a:buFont typeface="Courier New" panose="02070309020205020404" pitchFamily="49" charset="0"/>
              <a:buChar char="o"/>
            </a:pPr>
            <a:endParaRPr lang="en-ZA" sz="1600" dirty="0">
              <a:latin typeface="Arial" panose="020B0604020202020204" pitchFamily="34" charset="0"/>
              <a:cs typeface="Arial" panose="020B0604020202020204" pitchFamily="34" charset="0"/>
            </a:endParaRPr>
          </a:p>
          <a:p>
            <a:pPr marL="285750" indent="-285750" algn="just">
              <a:lnSpc>
                <a:spcPct val="150000"/>
              </a:lnSpc>
              <a:spcBef>
                <a:spcPct val="20000"/>
              </a:spcBef>
              <a:buClr>
                <a:srgbClr val="37469D"/>
              </a:buClr>
              <a:buFont typeface="Courier New" panose="02070309020205020404" pitchFamily="49" charset="0"/>
              <a:buChar char="o"/>
            </a:pPr>
            <a:endParaRPr lang="en-ZA" sz="1600" dirty="0">
              <a:latin typeface="Arial" panose="020B0604020202020204" pitchFamily="34" charset="0"/>
              <a:cs typeface="Arial" panose="020B0604020202020204" pitchFamily="34" charset="0"/>
            </a:endParaRPr>
          </a:p>
          <a:p>
            <a:pPr marL="285750" indent="-285750" algn="just">
              <a:lnSpc>
                <a:spcPct val="150000"/>
              </a:lnSpc>
              <a:spcBef>
                <a:spcPct val="20000"/>
              </a:spcBef>
              <a:buClr>
                <a:srgbClr val="37469D"/>
              </a:buClr>
              <a:buFont typeface="Courier New" panose="02070309020205020404" pitchFamily="49" charset="0"/>
              <a:buChar char="o"/>
            </a:pPr>
            <a:endParaRPr lang="en-ZA" sz="1600" dirty="0">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725284F5-D63F-4015-B097-D5894AF21D31}"/>
              </a:ext>
            </a:extLst>
          </p:cNvPr>
          <p:cNvSpPr>
            <a:spLocks noGrp="1"/>
          </p:cNvSpPr>
          <p:nvPr>
            <p:ph type="title"/>
          </p:nvPr>
        </p:nvSpPr>
        <p:spPr>
          <a:xfrm>
            <a:off x="457200" y="274638"/>
            <a:ext cx="5770563" cy="755650"/>
          </a:xfrm>
        </p:spPr>
        <p:txBody>
          <a:bodyPr>
            <a:normAutofit fontScale="90000"/>
          </a:bodyPr>
          <a:lstStyle/>
          <a:p>
            <a:r>
              <a:rPr lang="en-US" dirty="0"/>
              <a:t>The Agenda</a:t>
            </a:r>
            <a:br>
              <a:rPr lang="en-US" dirty="0"/>
            </a:br>
            <a:endParaRPr lang="en-US" dirty="0"/>
          </a:p>
        </p:txBody>
      </p:sp>
    </p:spTree>
    <p:extLst>
      <p:ext uri="{BB962C8B-B14F-4D97-AF65-F5344CB8AC3E}">
        <p14:creationId xmlns:p14="http://schemas.microsoft.com/office/powerpoint/2010/main" val="43716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8222" y="1748118"/>
            <a:ext cx="8229600" cy="4592706"/>
          </a:xfrm>
        </p:spPr>
        <p:txBody>
          <a:bodyPr/>
          <a:lstStyle/>
          <a:p>
            <a:pPr algn="just">
              <a:lnSpc>
                <a:spcPct val="150000"/>
              </a:lnSpc>
              <a:buFont typeface="Courier New" panose="02070309020205020404" pitchFamily="49" charset="0"/>
              <a:buChar char="o"/>
            </a:pPr>
            <a:r>
              <a:rPr lang="en-US" dirty="0">
                <a:latin typeface="Arial" panose="020B0604020202020204" pitchFamily="34" charset="0"/>
                <a:cs typeface="Arial" panose="020B0604020202020204" pitchFamily="34" charset="0"/>
              </a:rPr>
              <a:t>Carries out statutory functions in accordance with the Legal Practice Act</a:t>
            </a:r>
          </a:p>
          <a:p>
            <a:pPr algn="just">
              <a:lnSpc>
                <a:spcPct val="150000"/>
              </a:lnSpc>
              <a:buFont typeface="Courier New" panose="02070309020205020404" pitchFamily="49" charset="0"/>
              <a:buChar char="o"/>
            </a:pPr>
            <a:r>
              <a:rPr lang="en-US" dirty="0">
                <a:latin typeface="Arial" panose="020B0604020202020204" pitchFamily="34" charset="0"/>
                <a:cs typeface="Arial" panose="020B0604020202020204" pitchFamily="34" charset="0"/>
              </a:rPr>
              <a:t>Faces several challenges in respect of (</a:t>
            </a:r>
            <a:r>
              <a:rPr lang="en-US" dirty="0" err="1">
                <a:latin typeface="Arial" panose="020B0604020202020204" pitchFamily="34" charset="0"/>
                <a:cs typeface="Arial" panose="020B0604020202020204" pitchFamily="34" charset="0"/>
              </a:rPr>
              <a:t>i</a:t>
            </a:r>
            <a:r>
              <a:rPr lang="en-US" dirty="0">
                <a:latin typeface="Arial" panose="020B0604020202020204" pitchFamily="34" charset="0"/>
                <a:cs typeface="Arial" panose="020B0604020202020204" pitchFamily="34" charset="0"/>
              </a:rPr>
              <a:t>) competing interests for its limited revenue,  and (ii) also to its own long-term sustainability</a:t>
            </a:r>
          </a:p>
          <a:p>
            <a:pPr algn="just">
              <a:lnSpc>
                <a:spcPct val="150000"/>
              </a:lnSpc>
              <a:buFont typeface="Courier New" panose="02070309020205020404" pitchFamily="49" charset="0"/>
              <a:buChar char="o"/>
            </a:pPr>
            <a:r>
              <a:rPr lang="en-US" dirty="0">
                <a:latin typeface="Arial" panose="020B0604020202020204" pitchFamily="34" charset="0"/>
                <a:cs typeface="Arial" panose="020B0604020202020204" pitchFamily="34" charset="0"/>
              </a:rPr>
              <a:t>Has limited lines of revenue which are listed in the Legal Practice Act</a:t>
            </a:r>
          </a:p>
          <a:p>
            <a:pPr algn="just">
              <a:lnSpc>
                <a:spcPct val="150000"/>
              </a:lnSpc>
              <a:buFont typeface="Courier New" panose="02070309020205020404" pitchFamily="49" charset="0"/>
              <a:buChar char="o"/>
            </a:pPr>
            <a:r>
              <a:rPr lang="en-US" dirty="0">
                <a:latin typeface="Arial" panose="020B0604020202020204" pitchFamily="34" charset="0"/>
                <a:cs typeface="Arial" panose="020B0604020202020204" pitchFamily="34" charset="0"/>
              </a:rPr>
              <a:t>Is faced with existing liability in respect of funding requirements of the LPIIF as well as potential future liability should the LPIIF not able to meet its insurance liabilities from its own assets</a:t>
            </a:r>
          </a:p>
          <a:p>
            <a:pPr algn="just">
              <a:lnSpc>
                <a:spcPct val="150000"/>
              </a:lnSpc>
            </a:pPr>
            <a:r>
              <a:rPr lang="en-US" dirty="0">
                <a:latin typeface="Arial" panose="020B0604020202020204" pitchFamily="34" charset="0"/>
                <a:cs typeface="Arial" panose="020B0604020202020204" pitchFamily="34" charset="0"/>
              </a:rPr>
              <a:t>Acted in terms of a statutory discretion/ competence (</a:t>
            </a:r>
            <a:r>
              <a:rPr lang="en-US" u="sng" dirty="0">
                <a:latin typeface="Arial" panose="020B0604020202020204" pitchFamily="34" charset="0"/>
                <a:cs typeface="Arial" panose="020B0604020202020204" pitchFamily="34" charset="0"/>
              </a:rPr>
              <a:t>not</a:t>
            </a:r>
            <a:r>
              <a:rPr lang="en-US" dirty="0">
                <a:latin typeface="Arial" panose="020B0604020202020204" pitchFamily="34" charset="0"/>
                <a:cs typeface="Arial" panose="020B0604020202020204" pitchFamily="34" charset="0"/>
              </a:rPr>
              <a:t> an obligation) in creating the LPIIF as the vehicle through which professional indemnity insurance (PII) is made available to the legal profession</a:t>
            </a:r>
          </a:p>
          <a:p>
            <a:pPr algn="just">
              <a:lnSpc>
                <a:spcPct val="150000"/>
              </a:lnSpc>
              <a:buFont typeface="Courier New" panose="02070309020205020404" pitchFamily="49" charset="0"/>
              <a:buChar char="o"/>
            </a:pPr>
            <a:endParaRPr lang="en-US" dirty="0">
              <a:latin typeface="Arial" panose="020B0604020202020204" pitchFamily="34" charset="0"/>
              <a:cs typeface="Arial" panose="020B0604020202020204" pitchFamily="34" charset="0"/>
            </a:endParaRPr>
          </a:p>
          <a:p>
            <a:pPr algn="just">
              <a:lnSpc>
                <a:spcPct val="150000"/>
              </a:lnSpc>
              <a:buFont typeface="Courier New" panose="02070309020205020404" pitchFamily="49" charset="0"/>
              <a:buChar char="o"/>
            </a:pPr>
            <a:endParaRPr lang="en-US" dirty="0"/>
          </a:p>
          <a:p>
            <a:pPr algn="just">
              <a:lnSpc>
                <a:spcPct val="150000"/>
              </a:lnSpc>
              <a:buFont typeface="Courier New" panose="02070309020205020404" pitchFamily="49" charset="0"/>
              <a:buChar char="o"/>
            </a:pPr>
            <a:endParaRPr lang="en-US" dirty="0"/>
          </a:p>
        </p:txBody>
      </p:sp>
      <p:sp>
        <p:nvSpPr>
          <p:cNvPr id="2" name="Title 1"/>
          <p:cNvSpPr>
            <a:spLocks noGrp="1"/>
          </p:cNvSpPr>
          <p:nvPr>
            <p:ph type="title"/>
          </p:nvPr>
        </p:nvSpPr>
        <p:spPr/>
        <p:txBody>
          <a:bodyPr>
            <a:normAutofit fontScale="90000"/>
          </a:bodyPr>
          <a:lstStyle/>
          <a:p>
            <a:r>
              <a:rPr lang="en-US" dirty="0"/>
              <a:t>The Fidelity Fund - Background</a:t>
            </a:r>
            <a:br>
              <a:rPr lang="en-US" dirty="0"/>
            </a:br>
            <a:endParaRPr lang="en-US" dirty="0"/>
          </a:p>
        </p:txBody>
      </p:sp>
    </p:spTree>
    <p:extLst>
      <p:ext uri="{BB962C8B-B14F-4D97-AF65-F5344CB8AC3E}">
        <p14:creationId xmlns:p14="http://schemas.microsoft.com/office/powerpoint/2010/main" val="1882508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Financial position of the Fidelity Fund</a:t>
            </a:r>
          </a:p>
        </p:txBody>
      </p:sp>
      <p:pic>
        <p:nvPicPr>
          <p:cNvPr id="11" name="Content Placeholder 10">
            <a:extLst>
              <a:ext uri="{FF2B5EF4-FFF2-40B4-BE49-F238E27FC236}">
                <a16:creationId xmlns:a16="http://schemas.microsoft.com/office/drawing/2014/main" id="{11A0C3FD-C4DB-2A38-8725-F86325DEDD8A}"/>
              </a:ext>
            </a:extLst>
          </p:cNvPr>
          <p:cNvPicPr>
            <a:picLocks noGrp="1" noChangeAspect="1"/>
          </p:cNvPicPr>
          <p:nvPr>
            <p:ph idx="1"/>
          </p:nvPr>
        </p:nvPicPr>
        <p:blipFill>
          <a:blip r:embed="rId2"/>
          <a:stretch>
            <a:fillRect/>
          </a:stretch>
        </p:blipFill>
        <p:spPr>
          <a:xfrm>
            <a:off x="619432" y="1437576"/>
            <a:ext cx="8023123" cy="5290969"/>
          </a:xfrm>
        </p:spPr>
      </p:pic>
    </p:spTree>
    <p:extLst>
      <p:ext uri="{BB962C8B-B14F-4D97-AF65-F5344CB8AC3E}">
        <p14:creationId xmlns:p14="http://schemas.microsoft.com/office/powerpoint/2010/main" val="3282579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lgn="just">
              <a:lnSpc>
                <a:spcPct val="150000"/>
              </a:lnSpc>
            </a:pPr>
            <a:r>
              <a:rPr lang="en-US" dirty="0">
                <a:latin typeface="Arial" panose="020B0604020202020204" pitchFamily="34" charset="0"/>
                <a:cs typeface="Arial" panose="020B0604020202020204" pitchFamily="34" charset="0"/>
              </a:rPr>
              <a:t>If expenditure attributable to claimants, the profession and regulation is greater than trust interest earned, then the return on investments is effectively subsidising the outgo. This will erode the asset base and undermine the Fidelity Fund’s income generating capacity over time</a:t>
            </a:r>
          </a:p>
          <a:p>
            <a:pPr algn="just">
              <a:lnSpc>
                <a:spcPct val="150000"/>
              </a:lnSpc>
            </a:pPr>
            <a:r>
              <a:rPr lang="en-US" dirty="0">
                <a:latin typeface="Arial" panose="020B0604020202020204" pitchFamily="34" charset="0"/>
                <a:cs typeface="Arial" panose="020B0604020202020204" pitchFamily="34" charset="0"/>
              </a:rPr>
              <a:t>The annual actuarial review introduced by section 73 of the Legal Practice Act is more onerous than the erstwhile regime that existed under the Attorneys Act. Section 73 requires:</a:t>
            </a:r>
          </a:p>
          <a:p>
            <a:pPr marL="857250" lvl="1" indent="-400050" algn="just">
              <a:lnSpc>
                <a:spcPct val="150000"/>
              </a:lnSpc>
              <a:buFont typeface="+mj-lt"/>
              <a:buAutoNum type="romanLcPeriod"/>
            </a:pPr>
            <a:r>
              <a:rPr lang="en-US" dirty="0">
                <a:latin typeface="Arial" panose="020B0604020202020204" pitchFamily="34" charset="0"/>
                <a:cs typeface="Arial" panose="020B0604020202020204" pitchFamily="34" charset="0"/>
              </a:rPr>
              <a:t>an annual actuarial valuation which reflects the actuarial value of assets and liabilities of the Fidelity Fund;</a:t>
            </a:r>
          </a:p>
          <a:p>
            <a:pPr marL="857250" lvl="1" indent="-400050" algn="just">
              <a:lnSpc>
                <a:spcPct val="150000"/>
              </a:lnSpc>
              <a:buFont typeface="+mj-lt"/>
              <a:buAutoNum type="romanLcPeriod"/>
            </a:pPr>
            <a:r>
              <a:rPr lang="en-US" dirty="0">
                <a:latin typeface="Arial" panose="020B0604020202020204" pitchFamily="34" charset="0"/>
                <a:cs typeface="Arial" panose="020B0604020202020204" pitchFamily="34" charset="0"/>
              </a:rPr>
              <a:t>a valuation of the financial soundness of the Fidelity Fund;</a:t>
            </a:r>
          </a:p>
          <a:p>
            <a:pPr marL="857250" lvl="1" indent="-400050" algn="just">
              <a:lnSpc>
                <a:spcPct val="150000"/>
              </a:lnSpc>
              <a:buFont typeface="+mj-lt"/>
              <a:buAutoNum type="romanLcPeriod"/>
            </a:pPr>
            <a:r>
              <a:rPr lang="en-US" dirty="0">
                <a:latin typeface="Arial" panose="020B0604020202020204" pitchFamily="34" charset="0"/>
                <a:cs typeface="Arial" panose="020B0604020202020204" pitchFamily="34" charset="0"/>
              </a:rPr>
              <a:t>that the board submit a report to the Minister of Justice if, at any stage, the value of the assets is insufficient or is not increasing at a rate able to meet the benefits that may be reasonably required. The Minister must then submit this report to parliament. Remedial action will be required. The Fund must take proactive preventative steps to avoid such a situation </a:t>
            </a:r>
          </a:p>
        </p:txBody>
      </p:sp>
      <p:sp>
        <p:nvSpPr>
          <p:cNvPr id="2" name="Title 1"/>
          <p:cNvSpPr>
            <a:spLocks noGrp="1"/>
          </p:cNvSpPr>
          <p:nvPr>
            <p:ph type="title"/>
          </p:nvPr>
        </p:nvSpPr>
        <p:spPr/>
        <p:txBody>
          <a:bodyPr>
            <a:normAutofit fontScale="90000"/>
          </a:bodyPr>
          <a:lstStyle/>
          <a:p>
            <a:r>
              <a:rPr lang="en-US" dirty="0"/>
              <a:t>Financial position of the Fidelity Fund continued</a:t>
            </a:r>
          </a:p>
        </p:txBody>
      </p:sp>
    </p:spTree>
    <p:extLst>
      <p:ext uri="{BB962C8B-B14F-4D97-AF65-F5344CB8AC3E}">
        <p14:creationId xmlns:p14="http://schemas.microsoft.com/office/powerpoint/2010/main" val="650737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just">
              <a:lnSpc>
                <a:spcPct val="150000"/>
              </a:lnSpc>
              <a:buFont typeface="Courier New" panose="02070309020205020404" pitchFamily="49" charset="0"/>
              <a:buChar char="o"/>
            </a:pPr>
            <a:r>
              <a:rPr lang="en-US" dirty="0">
                <a:latin typeface="Arial" panose="020B0604020202020204" pitchFamily="34" charset="0"/>
                <a:cs typeface="Arial" panose="020B0604020202020204" pitchFamily="34" charset="0"/>
              </a:rPr>
              <a:t>The Minister will be concerned if the asset-liability ratio shows a steadily declining trend and may lay down clear steps to preserve the Fidelity Fund’s viability if there is increased risk to the solvency of the institution </a:t>
            </a:r>
          </a:p>
          <a:p>
            <a:pPr algn="just">
              <a:lnSpc>
                <a:spcPct val="150000"/>
              </a:lnSpc>
              <a:buFont typeface="Courier New" panose="02070309020205020404" pitchFamily="49" charset="0"/>
              <a:buChar char="o"/>
            </a:pPr>
            <a:r>
              <a:rPr lang="en-US" dirty="0">
                <a:latin typeface="Arial" panose="020B0604020202020204" pitchFamily="34" charset="0"/>
                <a:cs typeface="Arial" panose="020B0604020202020204" pitchFamily="34" charset="0"/>
              </a:rPr>
              <a:t>The section 73 valuation as at 31 December 2022 revealed a solvency ratio of … times. By inference, the Fidelity Fund’s solvency ratio is, at best, acceptable</a:t>
            </a:r>
          </a:p>
          <a:p>
            <a:pPr algn="just">
              <a:lnSpc>
                <a:spcPct val="150000"/>
              </a:lnSpc>
              <a:buFont typeface="Courier New" panose="02070309020205020404" pitchFamily="49" charset="0"/>
              <a:buChar char="o"/>
            </a:pPr>
            <a:r>
              <a:rPr lang="en-US" dirty="0">
                <a:latin typeface="Arial" panose="020B0604020202020204" pitchFamily="34" charset="0"/>
                <a:cs typeface="Arial" panose="020B0604020202020204" pitchFamily="34" charset="0"/>
              </a:rPr>
              <a:t>The Fidelity Fund must thus take urgent steps to address the threats to its solvency ratio. The required steps include relooking at the LPIIF funding model</a:t>
            </a:r>
          </a:p>
          <a:p>
            <a:pPr algn="just">
              <a:lnSpc>
                <a:spcPct val="150000"/>
              </a:lnSpc>
              <a:buFont typeface="Courier New" panose="02070309020205020404" pitchFamily="49" charset="0"/>
              <a:buChar char="o"/>
            </a:pPr>
            <a:r>
              <a:rPr lang="en-US" dirty="0">
                <a:latin typeface="Arial" panose="020B0604020202020204" pitchFamily="34" charset="0"/>
                <a:cs typeface="Arial" panose="020B0604020202020204" pitchFamily="34" charset="0"/>
              </a:rPr>
              <a:t>In November 2017 the Fidelity Fund’s board resolved that practitioners will be called upon to make a contribution to the cost of the primary layer of PII</a:t>
            </a:r>
          </a:p>
          <a:p>
            <a:pPr algn="just">
              <a:lnSpc>
                <a:spcPct val="150000"/>
              </a:lnSpc>
              <a:buFont typeface="Courier New" panose="02070309020205020404" pitchFamily="49" charset="0"/>
              <a:buChar char="o"/>
            </a:pPr>
            <a:r>
              <a:rPr lang="en-US" dirty="0">
                <a:latin typeface="Arial" panose="020B0604020202020204" pitchFamily="34" charset="0"/>
                <a:cs typeface="Arial" panose="020B0604020202020204" pitchFamily="34" charset="0"/>
              </a:rPr>
              <a:t>In June 2023, the Fidelity Fund board resolved that practitioners with Fidelity Fund certificates pay an annual amount of R5000, 00 (five thousand Rands each) as a contribution to the premium funding of the LPIIF</a:t>
            </a:r>
          </a:p>
          <a:p>
            <a:pPr algn="just">
              <a:lnSpc>
                <a:spcPct val="150000"/>
              </a:lnSpc>
              <a:buFont typeface="Courier New" panose="02070309020205020404" pitchFamily="49" charset="0"/>
              <a:buChar char="o"/>
            </a:pPr>
            <a:endParaRPr lang="en-US" dirty="0">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normAutofit fontScale="90000"/>
          </a:bodyPr>
          <a:lstStyle/>
          <a:p>
            <a:r>
              <a:rPr lang="en-US" dirty="0"/>
              <a:t>Financial position of the Fidelity Fund continued</a:t>
            </a:r>
          </a:p>
        </p:txBody>
      </p:sp>
    </p:spTree>
    <p:extLst>
      <p:ext uri="{BB962C8B-B14F-4D97-AF65-F5344CB8AC3E}">
        <p14:creationId xmlns:p14="http://schemas.microsoft.com/office/powerpoint/2010/main" val="1216324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lnSpc>
                <a:spcPct val="150000"/>
              </a:lnSpc>
            </a:pPr>
            <a:r>
              <a:rPr lang="en-US" dirty="0">
                <a:latin typeface="Arial" panose="020B0604020202020204" pitchFamily="34" charset="0"/>
                <a:cs typeface="Arial" panose="020B0604020202020204" pitchFamily="34" charset="0"/>
              </a:rPr>
              <a:t>In the last 9 years, the LPIIF and the Fidelity Fund have, in various forums and through various media, raised the matter of a contribution to be required from the profession</a:t>
            </a:r>
          </a:p>
          <a:p>
            <a:pPr algn="just">
              <a:lnSpc>
                <a:spcPct val="150000"/>
              </a:lnSpc>
            </a:pPr>
            <a:r>
              <a:rPr lang="en-US" dirty="0">
                <a:latin typeface="Arial" panose="020B0604020202020204" pitchFamily="34" charset="0"/>
                <a:cs typeface="Arial" panose="020B0604020202020204" pitchFamily="34" charset="0"/>
              </a:rPr>
              <a:t>The premium contribution will be implemented from November 2023</a:t>
            </a:r>
          </a:p>
          <a:p>
            <a:pPr algn="just">
              <a:lnSpc>
                <a:spcPct val="150000"/>
              </a:lnSpc>
            </a:pPr>
            <a:r>
              <a:rPr lang="en-US" dirty="0">
                <a:latin typeface="Arial" panose="020B0604020202020204" pitchFamily="34" charset="0"/>
                <a:cs typeface="Arial" panose="020B0604020202020204" pitchFamily="34" charset="0"/>
              </a:rPr>
              <a:t>The Legal Practice Act and the rules provide the statutory framework for the payment of a contribution to the cost of the primary layer of PII- see sections 74, 77 and rule 51</a:t>
            </a:r>
          </a:p>
          <a:p>
            <a:pPr algn="just">
              <a:lnSpc>
                <a:spcPct val="150000"/>
              </a:lnSpc>
            </a:pPr>
            <a:r>
              <a:rPr lang="en-US" dirty="0">
                <a:latin typeface="Arial" panose="020B0604020202020204" pitchFamily="34" charset="0"/>
                <a:cs typeface="Arial" panose="020B0604020202020204" pitchFamily="34" charset="0"/>
              </a:rPr>
              <a:t>In determining the required contribution, only the actual claims costs (actuarially forecasted) were considered. There was no consideration for profit. The Fidelity Fund will continue paying for the operating costs of the LPIIF. Practitioners will thus only be contributing to the risk premium</a:t>
            </a:r>
          </a:p>
        </p:txBody>
      </p:sp>
      <p:sp>
        <p:nvSpPr>
          <p:cNvPr id="2" name="Title 1"/>
          <p:cNvSpPr>
            <a:spLocks noGrp="1"/>
          </p:cNvSpPr>
          <p:nvPr>
            <p:ph type="title"/>
          </p:nvPr>
        </p:nvSpPr>
        <p:spPr/>
        <p:txBody>
          <a:bodyPr>
            <a:normAutofit fontScale="90000"/>
          </a:bodyPr>
          <a:lstStyle/>
          <a:p>
            <a:r>
              <a:rPr lang="en-US" dirty="0"/>
              <a:t>Premium contribution</a:t>
            </a:r>
            <a:br>
              <a:rPr lang="en-US" dirty="0"/>
            </a:br>
            <a:br>
              <a:rPr lang="en-US" dirty="0"/>
            </a:br>
            <a:endParaRPr lang="en-US" dirty="0"/>
          </a:p>
        </p:txBody>
      </p:sp>
    </p:spTree>
    <p:extLst>
      <p:ext uri="{BB962C8B-B14F-4D97-AF65-F5344CB8AC3E}">
        <p14:creationId xmlns:p14="http://schemas.microsoft.com/office/powerpoint/2010/main" val="2664738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lgn="just">
              <a:lnSpc>
                <a:spcPct val="150000"/>
              </a:lnSpc>
            </a:pPr>
            <a:r>
              <a:rPr lang="en-US" dirty="0">
                <a:latin typeface="Arial" panose="020B0604020202020204" pitchFamily="34" charset="0"/>
                <a:cs typeface="Arial" panose="020B0604020202020204" pitchFamily="34" charset="0"/>
              </a:rPr>
              <a:t>The contribution will be implemented in an incremental/ staggered manner- the profession will only contribute to 50% of the risk premium in the first year, with the Fidelity Fund paying the balance. The contribution from the profession will then increase by 10% annually over the next 5 years</a:t>
            </a:r>
          </a:p>
          <a:p>
            <a:pPr algn="just">
              <a:lnSpc>
                <a:spcPct val="150000"/>
              </a:lnSpc>
            </a:pPr>
            <a:r>
              <a:rPr lang="en-US" dirty="0">
                <a:latin typeface="Arial" panose="020B0604020202020204" pitchFamily="34" charset="0"/>
                <a:cs typeface="Arial" panose="020B0604020202020204" pitchFamily="34" charset="0"/>
              </a:rPr>
              <a:t>New entrants to the profession will be exempted from paying a contribution in the first 2 years of practice</a:t>
            </a:r>
          </a:p>
          <a:p>
            <a:pPr algn="just">
              <a:lnSpc>
                <a:spcPct val="150000"/>
              </a:lnSpc>
            </a:pPr>
            <a:r>
              <a:rPr lang="en-US" dirty="0">
                <a:latin typeface="Arial" panose="020B0604020202020204" pitchFamily="34" charset="0"/>
                <a:cs typeface="Arial" panose="020B0604020202020204" pitchFamily="34" charset="0"/>
              </a:rPr>
              <a:t>Risk analysis/profiling will continue to be improved over the years. The contribution will increasingly consider the risk profile of the practitioner- factors such as firm structure, area/s of practice, gross fee income and the implementation of risk management measures in firm will be considered in assessing the risk</a:t>
            </a:r>
          </a:p>
          <a:p>
            <a:pPr algn="just">
              <a:lnSpc>
                <a:spcPct val="150000"/>
              </a:lnSpc>
            </a:pPr>
            <a:r>
              <a:rPr lang="en-US" dirty="0">
                <a:latin typeface="Arial" panose="020B0604020202020204" pitchFamily="34" charset="0"/>
                <a:cs typeface="Arial" panose="020B0604020202020204" pitchFamily="34" charset="0"/>
              </a:rPr>
              <a:t>The LPIIF is a registered non-life insurer and must, as part of its regulatory requirements, meet the prescribed required minimum capitalisation and solvency requirements</a:t>
            </a:r>
          </a:p>
        </p:txBody>
      </p:sp>
      <p:sp>
        <p:nvSpPr>
          <p:cNvPr id="2" name="Title 1"/>
          <p:cNvSpPr>
            <a:spLocks noGrp="1"/>
          </p:cNvSpPr>
          <p:nvPr>
            <p:ph type="title"/>
          </p:nvPr>
        </p:nvSpPr>
        <p:spPr/>
        <p:txBody>
          <a:bodyPr>
            <a:normAutofit fontScale="90000"/>
          </a:bodyPr>
          <a:lstStyle/>
          <a:p>
            <a:r>
              <a:rPr lang="en-US" dirty="0"/>
              <a:t>Premium contribution </a:t>
            </a:r>
            <a:r>
              <a:rPr lang="en-US" sz="1300" dirty="0"/>
              <a:t>continued</a:t>
            </a:r>
            <a:br>
              <a:rPr lang="en-US" sz="1300" dirty="0"/>
            </a:br>
            <a:br>
              <a:rPr lang="en-US" dirty="0"/>
            </a:br>
            <a:endParaRPr lang="en-US" dirty="0"/>
          </a:p>
        </p:txBody>
      </p:sp>
    </p:spTree>
    <p:extLst>
      <p:ext uri="{BB962C8B-B14F-4D97-AF65-F5344CB8AC3E}">
        <p14:creationId xmlns:p14="http://schemas.microsoft.com/office/powerpoint/2010/main" val="1981499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52550"/>
            <a:ext cx="8229600" cy="4988274"/>
          </a:xfrm>
        </p:spPr>
        <p:txBody>
          <a:bodyPr>
            <a:noAutofit/>
          </a:bodyPr>
          <a:lstStyle/>
          <a:p>
            <a:pPr marL="0" indent="0" algn="just">
              <a:lnSpc>
                <a:spcPct val="150000"/>
              </a:lnSpc>
              <a:buNone/>
            </a:pPr>
            <a:r>
              <a:rPr lang="en-US" dirty="0">
                <a:latin typeface="Arial" panose="020B0604020202020204" pitchFamily="34" charset="0"/>
                <a:cs typeface="Arial" panose="020B0604020202020204" pitchFamily="34" charset="0"/>
              </a:rPr>
              <a:t>The legal profession in South Africa is in a uniquely advantageous position in that:</a:t>
            </a:r>
          </a:p>
          <a:p>
            <a:pPr algn="just">
              <a:lnSpc>
                <a:spcPct val="170000"/>
              </a:lnSpc>
            </a:pPr>
            <a:r>
              <a:rPr lang="en-US" dirty="0">
                <a:latin typeface="Arial" panose="020B0604020202020204" pitchFamily="34" charset="0"/>
                <a:cs typeface="Arial" panose="020B0604020202020204" pitchFamily="34" charset="0"/>
              </a:rPr>
              <a:t>A primary/ base layer of PII is provided to every practitioner who is in possession of a Fidelity Fund certificate on a similar basis</a:t>
            </a:r>
          </a:p>
          <a:p>
            <a:pPr algn="just">
              <a:lnSpc>
                <a:spcPct val="170000"/>
              </a:lnSpc>
            </a:pPr>
            <a:r>
              <a:rPr lang="en-US" dirty="0">
                <a:latin typeface="Arial" panose="020B0604020202020204" pitchFamily="34" charset="0"/>
                <a:cs typeface="Arial" panose="020B0604020202020204" pitchFamily="34" charset="0"/>
              </a:rPr>
              <a:t>Since 1993, the Fidelity Fund has borne the costs of the provision of the PII</a:t>
            </a:r>
          </a:p>
          <a:p>
            <a:pPr algn="just">
              <a:lnSpc>
                <a:spcPct val="170000"/>
              </a:lnSpc>
            </a:pPr>
            <a:r>
              <a:rPr lang="en-US" dirty="0">
                <a:latin typeface="Arial" panose="020B0604020202020204" pitchFamily="34" charset="0"/>
                <a:cs typeface="Arial" panose="020B0604020202020204" pitchFamily="34" charset="0"/>
              </a:rPr>
              <a:t>The Fidelity Fund has provided the vehicle (the LPIIF, a non-profit company) through which the primary layer of PII is provided, over and above carrying out its primary purpose (which is the reimbursement of claimants who have suffered pecuniary losses as a result as result of the theft of property or money entrusted to practitioners)</a:t>
            </a:r>
          </a:p>
          <a:p>
            <a:pPr algn="just">
              <a:lnSpc>
                <a:spcPct val="170000"/>
              </a:lnSpc>
            </a:pPr>
            <a:r>
              <a:rPr lang="en-US" dirty="0">
                <a:latin typeface="Arial" panose="020B0604020202020204" pitchFamily="34" charset="0"/>
                <a:cs typeface="Arial" panose="020B0604020202020204" pitchFamily="34" charset="0"/>
              </a:rPr>
              <a:t>The cost of top-up insurance is for legal professionals is relatively well priced (as compared to other professions and jurisdictions) as most claims and legal </a:t>
            </a:r>
            <a:r>
              <a:rPr lang="en-US" dirty="0" err="1">
                <a:latin typeface="Arial" panose="020B0604020202020204" pitchFamily="34" charset="0"/>
                <a:cs typeface="Arial" panose="020B0604020202020204" pitchFamily="34" charset="0"/>
              </a:rPr>
              <a:t>defence</a:t>
            </a:r>
            <a:r>
              <a:rPr lang="en-US" dirty="0">
                <a:latin typeface="Arial" panose="020B0604020202020204" pitchFamily="34" charset="0"/>
                <a:cs typeface="Arial" panose="020B0604020202020204" pitchFamily="34" charset="0"/>
              </a:rPr>
              <a:t> costs fall into the primary layer and are thus borne by the LPIIF</a:t>
            </a:r>
          </a:p>
          <a:p>
            <a:pPr marL="0" indent="0">
              <a:buNone/>
            </a:pPr>
            <a:endParaRPr lang="en-US" dirty="0"/>
          </a:p>
        </p:txBody>
      </p:sp>
      <p:sp>
        <p:nvSpPr>
          <p:cNvPr id="2" name="Title 1"/>
          <p:cNvSpPr>
            <a:spLocks noGrp="1"/>
          </p:cNvSpPr>
          <p:nvPr>
            <p:ph type="title"/>
          </p:nvPr>
        </p:nvSpPr>
        <p:spPr/>
        <p:txBody>
          <a:bodyPr>
            <a:normAutofit/>
          </a:bodyPr>
          <a:lstStyle/>
          <a:p>
            <a:r>
              <a:rPr lang="en-US" dirty="0"/>
              <a:t>The PII model in SA</a:t>
            </a:r>
          </a:p>
        </p:txBody>
      </p:sp>
    </p:spTree>
    <p:extLst>
      <p:ext uri="{BB962C8B-B14F-4D97-AF65-F5344CB8AC3E}">
        <p14:creationId xmlns:p14="http://schemas.microsoft.com/office/powerpoint/2010/main" val="376644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52550"/>
            <a:ext cx="8229600" cy="4988274"/>
          </a:xfrm>
        </p:spPr>
        <p:txBody>
          <a:bodyPr>
            <a:noAutofit/>
          </a:bodyPr>
          <a:lstStyle/>
          <a:p>
            <a:pPr algn="just">
              <a:lnSpc>
                <a:spcPct val="170000"/>
              </a:lnSpc>
            </a:pPr>
            <a:r>
              <a:rPr lang="en-US" dirty="0">
                <a:latin typeface="Arial" panose="020B0604020202020204" pitchFamily="34" charset="0"/>
                <a:cs typeface="Arial" panose="020B0604020202020204" pitchFamily="34" charset="0"/>
              </a:rPr>
              <a:t>The primary layer is the first to respond to all claims- the top-up layer of PII only responds to the portion of the claim in excess of the available limit under the primary layer or, subject to the top-up wording, where the claim falls within one of the exclusions under the LPIIF Master Policy</a:t>
            </a:r>
          </a:p>
          <a:p>
            <a:pPr algn="just">
              <a:lnSpc>
                <a:spcPct val="170000"/>
              </a:lnSpc>
            </a:pPr>
            <a:r>
              <a:rPr lang="en-US" dirty="0">
                <a:latin typeface="Arial" panose="020B0604020202020204" pitchFamily="34" charset="0"/>
                <a:cs typeface="Arial" panose="020B0604020202020204" pitchFamily="34" charset="0"/>
              </a:rPr>
              <a:t>For 2015 and 2016 the LPIIF was declared a going concern only after letters of comfort for the LPFF.</a:t>
            </a:r>
          </a:p>
          <a:p>
            <a:pPr algn="just">
              <a:lnSpc>
                <a:spcPct val="170000"/>
              </a:lnSpc>
            </a:pPr>
            <a:r>
              <a:rPr lang="en-US" dirty="0">
                <a:latin typeface="Arial" panose="020B0604020202020204" pitchFamily="34" charset="0"/>
                <a:cs typeface="Arial" panose="020B0604020202020204" pitchFamily="34" charset="0"/>
              </a:rPr>
              <a:t>In 2017, the LPFF re-</a:t>
            </a:r>
            <a:r>
              <a:rPr lang="en-US" dirty="0" err="1">
                <a:latin typeface="Arial" panose="020B0604020202020204" pitchFamily="34" charset="0"/>
                <a:cs typeface="Arial" panose="020B0604020202020204" pitchFamily="34" charset="0"/>
              </a:rPr>
              <a:t>capitalised</a:t>
            </a:r>
            <a:r>
              <a:rPr lang="en-US" dirty="0">
                <a:latin typeface="Arial" panose="020B0604020202020204" pitchFamily="34" charset="0"/>
                <a:cs typeface="Arial" panose="020B0604020202020204" pitchFamily="34" charset="0"/>
              </a:rPr>
              <a:t> the LPIIF and agreed on a funding arrangement for the next 5 years</a:t>
            </a:r>
          </a:p>
          <a:p>
            <a:pPr algn="just">
              <a:lnSpc>
                <a:spcPct val="170000"/>
              </a:lnSpc>
            </a:pPr>
            <a:r>
              <a:rPr lang="en-US" dirty="0">
                <a:latin typeface="Arial" panose="020B0604020202020204" pitchFamily="34" charset="0"/>
                <a:cs typeface="Arial" panose="020B0604020202020204" pitchFamily="34" charset="0"/>
              </a:rPr>
              <a:t>The factors in the previous bullets were considered in the decision taken by the Fidelity Fund to implement the levying of contributions by practitioners with Fidelity Fund certificates</a:t>
            </a:r>
          </a:p>
          <a:p>
            <a:pPr algn="just">
              <a:lnSpc>
                <a:spcPct val="170000"/>
              </a:lnSpc>
            </a:pPr>
            <a:endParaRPr lang="en-US" dirty="0">
              <a:latin typeface="Arial" panose="020B0604020202020204" pitchFamily="34" charset="0"/>
              <a:cs typeface="Arial" panose="020B0604020202020204" pitchFamily="34" charset="0"/>
            </a:endParaRPr>
          </a:p>
          <a:p>
            <a:pPr marL="0" indent="0">
              <a:buNone/>
            </a:pPr>
            <a:endParaRPr lang="en-US" dirty="0"/>
          </a:p>
        </p:txBody>
      </p:sp>
      <p:sp>
        <p:nvSpPr>
          <p:cNvPr id="2" name="Title 1"/>
          <p:cNvSpPr>
            <a:spLocks noGrp="1"/>
          </p:cNvSpPr>
          <p:nvPr>
            <p:ph type="title"/>
          </p:nvPr>
        </p:nvSpPr>
        <p:spPr/>
        <p:txBody>
          <a:bodyPr>
            <a:normAutofit/>
          </a:bodyPr>
          <a:lstStyle/>
          <a:p>
            <a:r>
              <a:rPr lang="en-US" dirty="0"/>
              <a:t>The PII model in SA </a:t>
            </a:r>
            <a:r>
              <a:rPr lang="en-US" sz="1200" dirty="0"/>
              <a:t>continued</a:t>
            </a:r>
          </a:p>
        </p:txBody>
      </p:sp>
    </p:spTree>
    <p:extLst>
      <p:ext uri="{BB962C8B-B14F-4D97-AF65-F5344CB8AC3E}">
        <p14:creationId xmlns:p14="http://schemas.microsoft.com/office/powerpoint/2010/main" val="2522007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7F90525-4416-0C29-1754-AC5B5782349F}"/>
              </a:ext>
            </a:extLst>
          </p:cNvPr>
          <p:cNvPicPr>
            <a:picLocks noChangeAspect="1"/>
          </p:cNvPicPr>
          <p:nvPr/>
        </p:nvPicPr>
        <p:blipFill>
          <a:blip r:embed="rId2"/>
          <a:stretch>
            <a:fillRect/>
          </a:stretch>
        </p:blipFill>
        <p:spPr>
          <a:xfrm>
            <a:off x="1978172" y="981786"/>
            <a:ext cx="4917679" cy="2447215"/>
          </a:xfrm>
          <a:prstGeom prst="rect">
            <a:avLst/>
          </a:prstGeom>
        </p:spPr>
      </p:pic>
      <p:pic>
        <p:nvPicPr>
          <p:cNvPr id="3" name="Picture 2">
            <a:extLst>
              <a:ext uri="{FF2B5EF4-FFF2-40B4-BE49-F238E27FC236}">
                <a16:creationId xmlns:a16="http://schemas.microsoft.com/office/drawing/2014/main" id="{839B5828-7B63-B16D-4059-5F97AC90C2CE}"/>
              </a:ext>
            </a:extLst>
          </p:cNvPr>
          <p:cNvPicPr>
            <a:picLocks noChangeAspect="1"/>
          </p:cNvPicPr>
          <p:nvPr/>
        </p:nvPicPr>
        <p:blipFill>
          <a:blip r:embed="rId3"/>
          <a:stretch>
            <a:fillRect/>
          </a:stretch>
        </p:blipFill>
        <p:spPr>
          <a:xfrm>
            <a:off x="1978172" y="3429001"/>
            <a:ext cx="4917678" cy="2571750"/>
          </a:xfrm>
          <a:prstGeom prst="rect">
            <a:avLst/>
          </a:prstGeom>
        </p:spPr>
      </p:pic>
    </p:spTree>
    <p:extLst>
      <p:ext uri="{BB962C8B-B14F-4D97-AF65-F5344CB8AC3E}">
        <p14:creationId xmlns:p14="http://schemas.microsoft.com/office/powerpoint/2010/main" val="1026218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58CD7050-570F-CAC0-A806-788C0E6B0F96}"/>
              </a:ext>
            </a:extLst>
          </p:cNvPr>
          <p:cNvGraphicFramePr>
            <a:graphicFrameLocks/>
          </p:cNvGraphicFramePr>
          <p:nvPr/>
        </p:nvGraphicFramePr>
        <p:xfrm>
          <a:off x="1188244" y="1397794"/>
          <a:ext cx="6767513" cy="40624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26848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DA4BBA5-1393-725C-1DC4-56B92AB89031}"/>
              </a:ext>
            </a:extLst>
          </p:cNvPr>
          <p:cNvPicPr>
            <a:picLocks noChangeAspect="1"/>
          </p:cNvPicPr>
          <p:nvPr/>
        </p:nvPicPr>
        <p:blipFill>
          <a:blip r:embed="rId2"/>
          <a:stretch>
            <a:fillRect/>
          </a:stretch>
        </p:blipFill>
        <p:spPr>
          <a:xfrm>
            <a:off x="575013" y="1324479"/>
            <a:ext cx="3646076" cy="2307539"/>
          </a:xfrm>
          <a:prstGeom prst="rect">
            <a:avLst/>
          </a:prstGeom>
        </p:spPr>
      </p:pic>
      <p:pic>
        <p:nvPicPr>
          <p:cNvPr id="3" name="Picture 2">
            <a:extLst>
              <a:ext uri="{FF2B5EF4-FFF2-40B4-BE49-F238E27FC236}">
                <a16:creationId xmlns:a16="http://schemas.microsoft.com/office/drawing/2014/main" id="{1F45E8F6-E8A1-71CE-E9DF-771F480AC4C3}"/>
              </a:ext>
            </a:extLst>
          </p:cNvPr>
          <p:cNvPicPr>
            <a:picLocks noChangeAspect="1"/>
          </p:cNvPicPr>
          <p:nvPr/>
        </p:nvPicPr>
        <p:blipFill>
          <a:blip r:embed="rId3"/>
          <a:stretch>
            <a:fillRect/>
          </a:stretch>
        </p:blipFill>
        <p:spPr>
          <a:xfrm>
            <a:off x="575013" y="3693211"/>
            <a:ext cx="3646076" cy="2307539"/>
          </a:xfrm>
          <a:prstGeom prst="rect">
            <a:avLst/>
          </a:prstGeom>
        </p:spPr>
      </p:pic>
      <p:pic>
        <p:nvPicPr>
          <p:cNvPr id="4" name="Picture 3">
            <a:extLst>
              <a:ext uri="{FF2B5EF4-FFF2-40B4-BE49-F238E27FC236}">
                <a16:creationId xmlns:a16="http://schemas.microsoft.com/office/drawing/2014/main" id="{E988E32B-78B4-7FDD-036E-D6F105E36749}"/>
              </a:ext>
            </a:extLst>
          </p:cNvPr>
          <p:cNvPicPr>
            <a:picLocks noChangeAspect="1"/>
          </p:cNvPicPr>
          <p:nvPr/>
        </p:nvPicPr>
        <p:blipFill>
          <a:blip r:embed="rId4"/>
          <a:stretch>
            <a:fillRect/>
          </a:stretch>
        </p:blipFill>
        <p:spPr>
          <a:xfrm>
            <a:off x="4424497" y="1324478"/>
            <a:ext cx="3646076" cy="2307539"/>
          </a:xfrm>
          <a:prstGeom prst="rect">
            <a:avLst/>
          </a:prstGeom>
        </p:spPr>
      </p:pic>
      <p:pic>
        <p:nvPicPr>
          <p:cNvPr id="5" name="Picture 4">
            <a:extLst>
              <a:ext uri="{FF2B5EF4-FFF2-40B4-BE49-F238E27FC236}">
                <a16:creationId xmlns:a16="http://schemas.microsoft.com/office/drawing/2014/main" id="{AC7DE58D-0DD1-1A1E-28D8-536F5F29C5F2}"/>
              </a:ext>
            </a:extLst>
          </p:cNvPr>
          <p:cNvPicPr>
            <a:picLocks noChangeAspect="1"/>
          </p:cNvPicPr>
          <p:nvPr/>
        </p:nvPicPr>
        <p:blipFill>
          <a:blip r:embed="rId5"/>
          <a:stretch>
            <a:fillRect/>
          </a:stretch>
        </p:blipFill>
        <p:spPr>
          <a:xfrm>
            <a:off x="4424498" y="3693211"/>
            <a:ext cx="3646076" cy="2307539"/>
          </a:xfrm>
          <a:prstGeom prst="rect">
            <a:avLst/>
          </a:prstGeom>
        </p:spPr>
      </p:pic>
    </p:spTree>
    <p:extLst>
      <p:ext uri="{BB962C8B-B14F-4D97-AF65-F5344CB8AC3E}">
        <p14:creationId xmlns:p14="http://schemas.microsoft.com/office/powerpoint/2010/main" val="4115555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9D8CD5F-6D41-0DB5-8EAD-70C8F39A9142}"/>
              </a:ext>
            </a:extLst>
          </p:cNvPr>
          <p:cNvPicPr>
            <a:picLocks noChangeAspect="1"/>
          </p:cNvPicPr>
          <p:nvPr/>
        </p:nvPicPr>
        <p:blipFill>
          <a:blip r:embed="rId2"/>
          <a:stretch>
            <a:fillRect/>
          </a:stretch>
        </p:blipFill>
        <p:spPr>
          <a:xfrm>
            <a:off x="2067337" y="1223174"/>
            <a:ext cx="4856120" cy="2280368"/>
          </a:xfrm>
          <a:prstGeom prst="rect">
            <a:avLst/>
          </a:prstGeom>
        </p:spPr>
      </p:pic>
      <p:pic>
        <p:nvPicPr>
          <p:cNvPr id="3" name="Picture 2">
            <a:extLst>
              <a:ext uri="{FF2B5EF4-FFF2-40B4-BE49-F238E27FC236}">
                <a16:creationId xmlns:a16="http://schemas.microsoft.com/office/drawing/2014/main" id="{3CD405F0-42AD-22AB-505D-C1567819CC12}"/>
              </a:ext>
            </a:extLst>
          </p:cNvPr>
          <p:cNvPicPr>
            <a:picLocks noChangeAspect="1"/>
          </p:cNvPicPr>
          <p:nvPr/>
        </p:nvPicPr>
        <p:blipFill>
          <a:blip r:embed="rId3"/>
          <a:stretch>
            <a:fillRect/>
          </a:stretch>
        </p:blipFill>
        <p:spPr>
          <a:xfrm>
            <a:off x="2067339" y="3606082"/>
            <a:ext cx="4856120" cy="2280368"/>
          </a:xfrm>
          <a:prstGeom prst="rect">
            <a:avLst/>
          </a:prstGeom>
        </p:spPr>
      </p:pic>
    </p:spTree>
    <p:extLst>
      <p:ext uri="{BB962C8B-B14F-4D97-AF65-F5344CB8AC3E}">
        <p14:creationId xmlns:p14="http://schemas.microsoft.com/office/powerpoint/2010/main" val="2551355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br>
              <a:rPr lang="en-US" sz="2700" dirty="0">
                <a:latin typeface="Arial" panose="020B0604020202020204" pitchFamily="34" charset="0"/>
                <a:cs typeface="Arial" panose="020B0604020202020204" pitchFamily="34" charset="0"/>
              </a:rPr>
            </a:br>
            <a:br>
              <a:rPr lang="en-US" b="1" dirty="0"/>
            </a:br>
            <a:br>
              <a:rPr lang="en-US" b="1" dirty="0"/>
            </a:br>
            <a:br>
              <a:rPr lang="en-US" b="1" dirty="0"/>
            </a:br>
            <a:br>
              <a:rPr lang="en-US" b="1" dirty="0"/>
            </a:br>
            <a:r>
              <a:rPr lang="en-US" b="1" dirty="0"/>
              <a:t>THANK YOU</a:t>
            </a:r>
          </a:p>
        </p:txBody>
      </p:sp>
    </p:spTree>
    <p:extLst>
      <p:ext uri="{BB962C8B-B14F-4D97-AF65-F5344CB8AC3E}">
        <p14:creationId xmlns:p14="http://schemas.microsoft.com/office/powerpoint/2010/main" val="3333170870"/>
      </p:ext>
    </p:extLst>
  </p:cSld>
  <p:clrMapOvr>
    <a:masterClrMapping/>
  </p:clrMapOvr>
</p:sld>
</file>

<file path=ppt/theme/theme1.xml><?xml version="1.0" encoding="utf-8"?>
<a:theme xmlns:a="http://schemas.openxmlformats.org/drawingml/2006/main" name="LPIIF Powerpoint Template 2019">
  <a:themeElements>
    <a:clrScheme name="LPFF">
      <a:dk1>
        <a:srgbClr val="101131"/>
      </a:dk1>
      <a:lt1>
        <a:srgbClr val="FFFFFF"/>
      </a:lt1>
      <a:dk2>
        <a:srgbClr val="101131"/>
      </a:dk2>
      <a:lt2>
        <a:srgbClr val="FFFFFF"/>
      </a:lt2>
      <a:accent1>
        <a:srgbClr val="101131"/>
      </a:accent1>
      <a:accent2>
        <a:srgbClr val="37469D"/>
      </a:accent2>
      <a:accent3>
        <a:srgbClr val="101131"/>
      </a:accent3>
      <a:accent4>
        <a:srgbClr val="37469D"/>
      </a:accent4>
      <a:accent5>
        <a:srgbClr val="101131"/>
      </a:accent5>
      <a:accent6>
        <a:srgbClr val="37469D"/>
      </a:accent6>
      <a:hlink>
        <a:srgbClr val="101131"/>
      </a:hlink>
      <a:folHlink>
        <a:srgbClr val="37469D"/>
      </a:folHlink>
    </a:clrScheme>
    <a:fontScheme name="LPFF">
      <a:majorFont>
        <a:latin typeface="Helvetica"/>
        <a:ea typeface=""/>
        <a:cs typeface=""/>
      </a:majorFont>
      <a:minorFont>
        <a:latin typeface="Myriad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LPIIF Powerpoint Template 2019</Template>
  <TotalTime>0</TotalTime>
  <Words>1114</Words>
  <Application>Microsoft Office PowerPoint</Application>
  <PresentationFormat>On-screen Show (4:3)</PresentationFormat>
  <Paragraphs>55</Paragraphs>
  <Slides>15</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15</vt:i4>
      </vt:variant>
    </vt:vector>
  </HeadingPairs>
  <TitlesOfParts>
    <vt:vector size="24" baseType="lpstr">
      <vt:lpstr>Arial</vt:lpstr>
      <vt:lpstr>Calibri</vt:lpstr>
      <vt:lpstr>Calibri Light</vt:lpstr>
      <vt:lpstr>Courier New</vt:lpstr>
      <vt:lpstr>Helvetica</vt:lpstr>
      <vt:lpstr>Myriad</vt:lpstr>
      <vt:lpstr>Myriad Pro</vt:lpstr>
      <vt:lpstr>LPIIF Powerpoint Template 2019</vt:lpstr>
      <vt:lpstr>Office Theme</vt:lpstr>
      <vt:lpstr>CONTRIBUTION TO THE FIDELITY FUND  BY LEGAL PRACTITIONERS  April 2024</vt:lpstr>
      <vt:lpstr>The Agenda </vt:lpstr>
      <vt:lpstr>The Fidelity Fund - Background </vt:lpstr>
      <vt:lpstr>Financial position of the Fidelity Fund</vt:lpstr>
      <vt:lpstr>Financial position of the Fidelity Fund continued</vt:lpstr>
      <vt:lpstr>Financial position of the Fidelity Fund continued</vt:lpstr>
      <vt:lpstr>Premium contribution  </vt:lpstr>
      <vt:lpstr>Premium contribution continued  </vt:lpstr>
      <vt:lpstr>The PII model in SA</vt:lpstr>
      <vt:lpstr>The PII model in SA continued</vt:lpstr>
      <vt:lpstr>PowerPoint Presentation</vt:lpstr>
      <vt:lpstr>PowerPoint Presentation</vt:lpstr>
      <vt:lpstr>PowerPoint Presentation</vt:lpstr>
      <vt:lpstr>PowerPoint Presentation</vt:lpstr>
      <vt:lpstr>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Danielle Beetge</dc:creator>
  <cp:lastModifiedBy>Sanele Shange</cp:lastModifiedBy>
  <cp:revision>30</cp:revision>
  <cp:lastPrinted>2019-11-12T11:07:41Z</cp:lastPrinted>
  <dcterms:created xsi:type="dcterms:W3CDTF">2019-02-19T12:41:35Z</dcterms:created>
  <dcterms:modified xsi:type="dcterms:W3CDTF">2024-04-19T11:13:31Z</dcterms:modified>
</cp:coreProperties>
</file>