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2"/>
    <p:sldId id="273" r:id="rId3"/>
    <p:sldId id="269" r:id="rId4"/>
    <p:sldId id="270" r:id="rId5"/>
    <p:sldId id="272" r:id="rId6"/>
  </p:sldIdLst>
  <p:sldSz cx="12192000" cy="6858000"/>
  <p:notesSz cx="7023100" cy="93091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658A37-E080-4611-ABA5-25DA32BD5515}" v="42" dt="2024-04-19T08:41:40.33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754" y="4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ardo Wyngaard" userId="1128dda6f5f59dc9" providerId="LiveId" clId="{EE658A37-E080-4611-ABA5-25DA32BD5515}"/>
    <pc:docChg chg="undo redo custSel addSld delSld modSld">
      <pc:chgData name="Ricardo Wyngaard" userId="1128dda6f5f59dc9" providerId="LiveId" clId="{EE658A37-E080-4611-ABA5-25DA32BD5515}" dt="2024-04-19T09:11:38.561" v="460" actId="20577"/>
      <pc:docMkLst>
        <pc:docMk/>
      </pc:docMkLst>
      <pc:sldChg chg="modSp mod">
        <pc:chgData name="Ricardo Wyngaard" userId="1128dda6f5f59dc9" providerId="LiveId" clId="{EE658A37-E080-4611-ABA5-25DA32BD5515}" dt="2024-04-19T08:16:30.294" v="108" actId="20577"/>
        <pc:sldMkLst>
          <pc:docMk/>
          <pc:sldMk cId="0" sldId="256"/>
        </pc:sldMkLst>
        <pc:spChg chg="mod">
          <ac:chgData name="Ricardo Wyngaard" userId="1128dda6f5f59dc9" providerId="LiveId" clId="{EE658A37-E080-4611-ABA5-25DA32BD5515}" dt="2024-04-19T08:16:30.294" v="108" actId="20577"/>
          <ac:spMkLst>
            <pc:docMk/>
            <pc:sldMk cId="0" sldId="256"/>
            <ac:spMk id="6" creationId="{00000000-0000-0000-0000-000000000000}"/>
          </ac:spMkLst>
        </pc:spChg>
      </pc:sldChg>
      <pc:sldChg chg="del">
        <pc:chgData name="Ricardo Wyngaard" userId="1128dda6f5f59dc9" providerId="LiveId" clId="{EE658A37-E080-4611-ABA5-25DA32BD5515}" dt="2024-04-19T08:15:52.773" v="91" actId="47"/>
        <pc:sldMkLst>
          <pc:docMk/>
          <pc:sldMk cId="0" sldId="258"/>
        </pc:sldMkLst>
      </pc:sldChg>
      <pc:sldChg chg="addSp delSp modSp del mod">
        <pc:chgData name="Ricardo Wyngaard" userId="1128dda6f5f59dc9" providerId="LiveId" clId="{EE658A37-E080-4611-ABA5-25DA32BD5515}" dt="2024-04-19T09:08:13.909" v="447" actId="47"/>
        <pc:sldMkLst>
          <pc:docMk/>
          <pc:sldMk cId="0" sldId="268"/>
        </pc:sldMkLst>
        <pc:spChg chg="mod">
          <ac:chgData name="Ricardo Wyngaard" userId="1128dda6f5f59dc9" providerId="LiveId" clId="{EE658A37-E080-4611-ABA5-25DA32BD5515}" dt="2024-04-19T08:59:22.989" v="439" actId="6549"/>
          <ac:spMkLst>
            <pc:docMk/>
            <pc:sldMk cId="0" sldId="268"/>
            <ac:spMk id="6" creationId="{035DAB47-5683-B1EB-9B5A-C0680374193D}"/>
          </ac:spMkLst>
        </pc:spChg>
        <pc:picChg chg="add del mod">
          <ac:chgData name="Ricardo Wyngaard" userId="1128dda6f5f59dc9" providerId="LiveId" clId="{EE658A37-E080-4611-ABA5-25DA32BD5515}" dt="2024-04-19T09:08:08.446" v="446" actId="478"/>
          <ac:picMkLst>
            <pc:docMk/>
            <pc:sldMk cId="0" sldId="268"/>
            <ac:picMk id="3" creationId="{EE84F419-DAF5-48C8-863F-30276FFD20D1}"/>
          </ac:picMkLst>
        </pc:picChg>
      </pc:sldChg>
      <pc:sldChg chg="addSp modSp add mod">
        <pc:chgData name="Ricardo Wyngaard" userId="1128dda6f5f59dc9" providerId="LiveId" clId="{EE658A37-E080-4611-ABA5-25DA32BD5515}" dt="2024-04-19T09:11:38.561" v="460" actId="20577"/>
        <pc:sldMkLst>
          <pc:docMk/>
          <pc:sldMk cId="2036327109" sldId="269"/>
        </pc:sldMkLst>
        <pc:spChg chg="mod">
          <ac:chgData name="Ricardo Wyngaard" userId="1128dda6f5f59dc9" providerId="LiveId" clId="{EE658A37-E080-4611-ABA5-25DA32BD5515}" dt="2024-04-19T09:11:38.561" v="460" actId="20577"/>
          <ac:spMkLst>
            <pc:docMk/>
            <pc:sldMk cId="2036327109" sldId="269"/>
            <ac:spMk id="6" creationId="{035DAB47-5683-B1EB-9B5A-C0680374193D}"/>
          </ac:spMkLst>
        </pc:spChg>
        <pc:picChg chg="add mod">
          <ac:chgData name="Ricardo Wyngaard" userId="1128dda6f5f59dc9" providerId="LiveId" clId="{EE658A37-E080-4611-ABA5-25DA32BD5515}" dt="2024-04-19T08:26:57.375" v="270" actId="1076"/>
          <ac:picMkLst>
            <pc:docMk/>
            <pc:sldMk cId="2036327109" sldId="269"/>
            <ac:picMk id="2050" creationId="{83128D51-2252-54D8-E8CA-21CBF04E7FC7}"/>
          </ac:picMkLst>
        </pc:picChg>
      </pc:sldChg>
      <pc:sldChg chg="addSp modSp add mod">
        <pc:chgData name="Ricardo Wyngaard" userId="1128dda6f5f59dc9" providerId="LiveId" clId="{EE658A37-E080-4611-ABA5-25DA32BD5515}" dt="2024-04-19T08:32:54.199" v="350" actId="20577"/>
        <pc:sldMkLst>
          <pc:docMk/>
          <pc:sldMk cId="2709258933" sldId="270"/>
        </pc:sldMkLst>
        <pc:spChg chg="mod">
          <ac:chgData name="Ricardo Wyngaard" userId="1128dda6f5f59dc9" providerId="LiveId" clId="{EE658A37-E080-4611-ABA5-25DA32BD5515}" dt="2024-04-19T08:32:54.199" v="350" actId="20577"/>
          <ac:spMkLst>
            <pc:docMk/>
            <pc:sldMk cId="2709258933" sldId="270"/>
            <ac:spMk id="6" creationId="{035DAB47-5683-B1EB-9B5A-C0680374193D}"/>
          </ac:spMkLst>
        </pc:spChg>
        <pc:picChg chg="add mod">
          <ac:chgData name="Ricardo Wyngaard" userId="1128dda6f5f59dc9" providerId="LiveId" clId="{EE658A37-E080-4611-ABA5-25DA32BD5515}" dt="2024-04-19T08:22:58.086" v="233" actId="1076"/>
          <ac:picMkLst>
            <pc:docMk/>
            <pc:sldMk cId="2709258933" sldId="270"/>
            <ac:picMk id="1026" creationId="{4924E3F4-5374-B09B-2C3C-7E735EF291A6}"/>
          </ac:picMkLst>
        </pc:picChg>
        <pc:picChg chg="add mod">
          <ac:chgData name="Ricardo Wyngaard" userId="1128dda6f5f59dc9" providerId="LiveId" clId="{EE658A37-E080-4611-ABA5-25DA32BD5515}" dt="2024-04-19T08:26:49.094" v="268" actId="14100"/>
          <ac:picMkLst>
            <pc:docMk/>
            <pc:sldMk cId="2709258933" sldId="270"/>
            <ac:picMk id="1028" creationId="{A7804B2A-5042-91F7-4D7C-B5CCB170403F}"/>
          </ac:picMkLst>
        </pc:picChg>
      </pc:sldChg>
      <pc:sldChg chg="addSp modSp add del mod">
        <pc:chgData name="Ricardo Wyngaard" userId="1128dda6f5f59dc9" providerId="LiveId" clId="{EE658A37-E080-4611-ABA5-25DA32BD5515}" dt="2024-04-19T08:42:11.685" v="390" actId="47"/>
        <pc:sldMkLst>
          <pc:docMk/>
          <pc:sldMk cId="3297912705" sldId="271"/>
        </pc:sldMkLst>
        <pc:spChg chg="mod">
          <ac:chgData name="Ricardo Wyngaard" userId="1128dda6f5f59dc9" providerId="LiveId" clId="{EE658A37-E080-4611-ABA5-25DA32BD5515}" dt="2024-04-19T08:38:51.232" v="375" actId="5793"/>
          <ac:spMkLst>
            <pc:docMk/>
            <pc:sldMk cId="3297912705" sldId="271"/>
            <ac:spMk id="6" creationId="{035DAB47-5683-B1EB-9B5A-C0680374193D}"/>
          </ac:spMkLst>
        </pc:spChg>
        <pc:picChg chg="add mod">
          <ac:chgData name="Ricardo Wyngaard" userId="1128dda6f5f59dc9" providerId="LiveId" clId="{EE658A37-E080-4611-ABA5-25DA32BD5515}" dt="2024-04-19T08:26:14.289" v="257" actId="1076"/>
          <ac:picMkLst>
            <pc:docMk/>
            <pc:sldMk cId="3297912705" sldId="271"/>
            <ac:picMk id="3074" creationId="{6DA84F07-47E3-3F19-A7C1-041FA15E7487}"/>
          </ac:picMkLst>
        </pc:picChg>
        <pc:picChg chg="add mod">
          <ac:chgData name="Ricardo Wyngaard" userId="1128dda6f5f59dc9" providerId="LiveId" clId="{EE658A37-E080-4611-ABA5-25DA32BD5515}" dt="2024-04-19T08:26:39.951" v="266" actId="14100"/>
          <ac:picMkLst>
            <pc:docMk/>
            <pc:sldMk cId="3297912705" sldId="271"/>
            <ac:picMk id="3076" creationId="{BE9BCE58-B1F5-E805-7B62-A47FC7B830D9}"/>
          </ac:picMkLst>
        </pc:picChg>
      </pc:sldChg>
      <pc:sldChg chg="addSp delSp modSp add mod modNotesTx">
        <pc:chgData name="Ricardo Wyngaard" userId="1128dda6f5f59dc9" providerId="LiveId" clId="{EE658A37-E080-4611-ABA5-25DA32BD5515}" dt="2024-04-19T08:48:58.100" v="437" actId="20577"/>
        <pc:sldMkLst>
          <pc:docMk/>
          <pc:sldMk cId="4201812136" sldId="272"/>
        </pc:sldMkLst>
        <pc:spChg chg="mod">
          <ac:chgData name="Ricardo Wyngaard" userId="1128dda6f5f59dc9" providerId="LiveId" clId="{EE658A37-E080-4611-ABA5-25DA32BD5515}" dt="2024-04-19T08:48:58.100" v="437" actId="20577"/>
          <ac:spMkLst>
            <pc:docMk/>
            <pc:sldMk cId="4201812136" sldId="272"/>
            <ac:spMk id="6" creationId="{035DAB47-5683-B1EB-9B5A-C0680374193D}"/>
          </ac:spMkLst>
        </pc:spChg>
        <pc:picChg chg="add mod">
          <ac:chgData name="Ricardo Wyngaard" userId="1128dda6f5f59dc9" providerId="LiveId" clId="{EE658A37-E080-4611-ABA5-25DA32BD5515}" dt="2024-04-19T08:41:40.337" v="382"/>
          <ac:picMkLst>
            <pc:docMk/>
            <pc:sldMk cId="4201812136" sldId="272"/>
            <ac:picMk id="2" creationId="{B756D677-4C7B-17B8-6E00-A48B184BD9F5}"/>
          </ac:picMkLst>
        </pc:picChg>
        <pc:picChg chg="del">
          <ac:chgData name="Ricardo Wyngaard" userId="1128dda6f5f59dc9" providerId="LiveId" clId="{EE658A37-E080-4611-ABA5-25DA32BD5515}" dt="2024-04-19T08:41:39.865" v="381" actId="478"/>
          <ac:picMkLst>
            <pc:docMk/>
            <pc:sldMk cId="4201812136" sldId="272"/>
            <ac:picMk id="1028" creationId="{A7804B2A-5042-91F7-4D7C-B5CCB170403F}"/>
          </ac:picMkLst>
        </pc:picChg>
      </pc:sldChg>
      <pc:sldChg chg="add">
        <pc:chgData name="Ricardo Wyngaard" userId="1128dda6f5f59dc9" providerId="LiveId" clId="{EE658A37-E080-4611-ABA5-25DA32BD5515}" dt="2024-04-19T08:57:14.914" v="438" actId="2890"/>
        <pc:sldMkLst>
          <pc:docMk/>
          <pc:sldMk cId="324734806" sldId="273"/>
        </pc:sldMkLst>
      </pc:sldChg>
      <pc:sldChg chg="del">
        <pc:chgData name="Ricardo Wyngaard" userId="1128dda6f5f59dc9" providerId="LiveId" clId="{EE658A37-E080-4611-ABA5-25DA32BD5515}" dt="2024-04-19T08:15:56.688" v="93" actId="47"/>
        <pc:sldMkLst>
          <pc:docMk/>
          <pc:sldMk cId="4135255961" sldId="274"/>
        </pc:sldMkLst>
      </pc:sldChg>
      <pc:sldChg chg="del">
        <pc:chgData name="Ricardo Wyngaard" userId="1128dda6f5f59dc9" providerId="LiveId" clId="{EE658A37-E080-4611-ABA5-25DA32BD5515}" dt="2024-04-19T08:15:52.200" v="90" actId="47"/>
        <pc:sldMkLst>
          <pc:docMk/>
          <pc:sldMk cId="605166221" sldId="275"/>
        </pc:sldMkLst>
      </pc:sldChg>
      <pc:sldChg chg="del">
        <pc:chgData name="Ricardo Wyngaard" userId="1128dda6f5f59dc9" providerId="LiveId" clId="{EE658A37-E080-4611-ABA5-25DA32BD5515}" dt="2024-04-19T08:15:53.119" v="92" actId="47"/>
        <pc:sldMkLst>
          <pc:docMk/>
          <pc:sldMk cId="4008108162" sldId="2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4BEA6A17-C068-481B-BA00-71B04311E548}" type="datetimeFigureOut">
              <a:rPr lang="en-ZA" smtClean="0"/>
              <a:t>2024/04/19</a:t>
            </a:fld>
            <a:endParaRPr lang="en-ZA"/>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14906F06-03C1-4A5E-A3FB-01B29CD73D3D}" type="slidenum">
              <a:rPr lang="en-ZA" smtClean="0"/>
              <a:t>‹#›</a:t>
            </a:fld>
            <a:endParaRPr lang="en-ZA"/>
          </a:p>
        </p:txBody>
      </p:sp>
    </p:spTree>
    <p:extLst>
      <p:ext uri="{BB962C8B-B14F-4D97-AF65-F5344CB8AC3E}">
        <p14:creationId xmlns:p14="http://schemas.microsoft.com/office/powerpoint/2010/main" val="732975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65FE1A-9399-CB4C-924C-26B52208C51E}" type="slidenum">
              <a:rPr lang="en-US" smtClean="0"/>
              <a:t>2</a:t>
            </a:fld>
            <a:endParaRPr lang="en-US"/>
          </a:p>
        </p:txBody>
      </p:sp>
    </p:spTree>
    <p:extLst>
      <p:ext uri="{BB962C8B-B14F-4D97-AF65-F5344CB8AC3E}">
        <p14:creationId xmlns:p14="http://schemas.microsoft.com/office/powerpoint/2010/main" val="698635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65FE1A-9399-CB4C-924C-26B52208C51E}" type="slidenum">
              <a:rPr lang="en-US" smtClean="0"/>
              <a:t>3</a:t>
            </a:fld>
            <a:endParaRPr lang="en-US"/>
          </a:p>
        </p:txBody>
      </p:sp>
    </p:spTree>
    <p:extLst>
      <p:ext uri="{BB962C8B-B14F-4D97-AF65-F5344CB8AC3E}">
        <p14:creationId xmlns:p14="http://schemas.microsoft.com/office/powerpoint/2010/main" val="1424976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65FE1A-9399-CB4C-924C-26B52208C51E}" type="slidenum">
              <a:rPr lang="en-US" smtClean="0"/>
              <a:t>4</a:t>
            </a:fld>
            <a:endParaRPr lang="en-US"/>
          </a:p>
        </p:txBody>
      </p:sp>
    </p:spTree>
    <p:extLst>
      <p:ext uri="{BB962C8B-B14F-4D97-AF65-F5344CB8AC3E}">
        <p14:creationId xmlns:p14="http://schemas.microsoft.com/office/powerpoint/2010/main" val="4081787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00" dirty="0">
                <a:effectLst/>
                <a:latin typeface="Arial Nova Light" panose="020B0304020202020204" pitchFamily="34" charset="0"/>
                <a:ea typeface="Aptos" panose="020B0004020202020204" pitchFamily="34" charset="0"/>
                <a:cs typeface="Times New Roman" panose="02020603050405020304" pitchFamily="18" charset="0"/>
              </a:rPr>
              <a:t>dealt with was the Auction Alliance matter that was ultimately adjudicated in the Constitutional Court. This was a new position and once again Jan was instrumental in setting up new regulatory inspection and enforcement structures</a:t>
            </a:r>
            <a:endParaRPr lang="en-US" dirty="0"/>
          </a:p>
        </p:txBody>
      </p:sp>
      <p:sp>
        <p:nvSpPr>
          <p:cNvPr id="4" name="Slide Number Placeholder 3"/>
          <p:cNvSpPr>
            <a:spLocks noGrp="1"/>
          </p:cNvSpPr>
          <p:nvPr>
            <p:ph type="sldNum" sz="quarter" idx="5"/>
          </p:nvPr>
        </p:nvSpPr>
        <p:spPr/>
        <p:txBody>
          <a:bodyPr/>
          <a:lstStyle/>
          <a:p>
            <a:fld id="{7165FE1A-9399-CB4C-924C-26B52208C51E}" type="slidenum">
              <a:rPr lang="en-US" smtClean="0"/>
              <a:t>5</a:t>
            </a:fld>
            <a:endParaRPr lang="en-US"/>
          </a:p>
        </p:txBody>
      </p:sp>
    </p:spTree>
    <p:extLst>
      <p:ext uri="{BB962C8B-B14F-4D97-AF65-F5344CB8AC3E}">
        <p14:creationId xmlns:p14="http://schemas.microsoft.com/office/powerpoint/2010/main" val="681285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4800" b="1" i="0">
                <a:solidFill>
                  <a:srgbClr val="B82837"/>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3200" b="0" i="0">
                <a:solidFill>
                  <a:srgbClr val="33383C"/>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4/19/2024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B82837"/>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3200" b="0" i="0">
                <a:solidFill>
                  <a:srgbClr val="33383C"/>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4/19/2024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B82837"/>
                </a:solidFill>
                <a:latin typeface="Calibri"/>
                <a:cs typeface="Calibri"/>
              </a:defRPr>
            </a:lvl1pPr>
          </a:lstStyle>
          <a:p>
            <a:endParaRPr/>
          </a:p>
        </p:txBody>
      </p:sp>
      <p:sp>
        <p:nvSpPr>
          <p:cNvPr id="3" name="Holder 3"/>
          <p:cNvSpPr>
            <a:spLocks noGrp="1"/>
          </p:cNvSpPr>
          <p:nvPr>
            <p:ph sz="half" idx="2"/>
          </p:nvPr>
        </p:nvSpPr>
        <p:spPr>
          <a:xfrm>
            <a:off x="1639157" y="1787955"/>
            <a:ext cx="3307079" cy="4001135"/>
          </a:xfrm>
          <a:prstGeom prst="rect">
            <a:avLst/>
          </a:prstGeom>
        </p:spPr>
        <p:txBody>
          <a:bodyPr wrap="square" lIns="0" tIns="0" rIns="0" bIns="0">
            <a:spAutoFit/>
          </a:bodyPr>
          <a:lstStyle>
            <a:lvl1pPr>
              <a:defRPr sz="2900" b="0" i="0">
                <a:solidFill>
                  <a:schemeClr val="bg1"/>
                </a:solidFill>
                <a:latin typeface="Calibri"/>
                <a:cs typeface="Calibri"/>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4/19/2024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B82837"/>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4/19/2024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4/19/2024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2000" cy="6858000"/>
          </a:xfrm>
          <a:prstGeom prst="rect">
            <a:avLst/>
          </a:prstGeom>
        </p:spPr>
      </p:pic>
      <p:pic>
        <p:nvPicPr>
          <p:cNvPr id="17" name="bg object 17"/>
          <p:cNvPicPr/>
          <p:nvPr/>
        </p:nvPicPr>
        <p:blipFill>
          <a:blip r:embed="rId8" cstate="print"/>
          <a:stretch>
            <a:fillRect/>
          </a:stretch>
        </p:blipFill>
        <p:spPr>
          <a:xfrm>
            <a:off x="9995916" y="5724144"/>
            <a:ext cx="1815083" cy="996695"/>
          </a:xfrm>
          <a:prstGeom prst="rect">
            <a:avLst/>
          </a:prstGeom>
        </p:spPr>
      </p:pic>
      <p:sp>
        <p:nvSpPr>
          <p:cNvPr id="2" name="Holder 2"/>
          <p:cNvSpPr>
            <a:spLocks noGrp="1"/>
          </p:cNvSpPr>
          <p:nvPr>
            <p:ph type="title"/>
          </p:nvPr>
        </p:nvSpPr>
        <p:spPr>
          <a:xfrm>
            <a:off x="1119632" y="530964"/>
            <a:ext cx="9952735" cy="756919"/>
          </a:xfrm>
          <a:prstGeom prst="rect">
            <a:avLst/>
          </a:prstGeom>
        </p:spPr>
        <p:txBody>
          <a:bodyPr wrap="square" lIns="0" tIns="0" rIns="0" bIns="0">
            <a:spAutoFit/>
          </a:bodyPr>
          <a:lstStyle>
            <a:lvl1pPr>
              <a:defRPr sz="4800" b="1" i="0">
                <a:solidFill>
                  <a:srgbClr val="B82837"/>
                </a:solidFill>
                <a:latin typeface="Calibri"/>
                <a:cs typeface="Calibri"/>
              </a:defRPr>
            </a:lvl1pPr>
          </a:lstStyle>
          <a:p>
            <a:endParaRPr/>
          </a:p>
        </p:txBody>
      </p:sp>
      <p:sp>
        <p:nvSpPr>
          <p:cNvPr id="3" name="Holder 3"/>
          <p:cNvSpPr>
            <a:spLocks noGrp="1"/>
          </p:cNvSpPr>
          <p:nvPr>
            <p:ph type="body" idx="1"/>
          </p:nvPr>
        </p:nvSpPr>
        <p:spPr>
          <a:xfrm>
            <a:off x="1560299" y="2888757"/>
            <a:ext cx="9321800" cy="2464435"/>
          </a:xfrm>
          <a:prstGeom prst="rect">
            <a:avLst/>
          </a:prstGeom>
        </p:spPr>
        <p:txBody>
          <a:bodyPr wrap="square" lIns="0" tIns="0" rIns="0" bIns="0">
            <a:spAutoFit/>
          </a:bodyPr>
          <a:lstStyle>
            <a:lvl1pPr>
              <a:defRPr sz="3200" b="0" i="0">
                <a:solidFill>
                  <a:srgbClr val="33383C"/>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4/19/2024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077018" y="4432753"/>
            <a:ext cx="4845050" cy="802005"/>
          </a:xfrm>
          <a:prstGeom prst="rect">
            <a:avLst/>
          </a:prstGeom>
        </p:spPr>
        <p:txBody>
          <a:bodyPr vert="horz" wrap="square" lIns="0" tIns="0" rIns="0" bIns="0" rtlCol="0">
            <a:spAutoFit/>
          </a:bodyPr>
          <a:lstStyle/>
          <a:p>
            <a:pPr algn="ctr">
              <a:lnSpc>
                <a:spcPts val="3100"/>
              </a:lnSpc>
            </a:pPr>
            <a:r>
              <a:rPr sz="3250" b="1" dirty="0">
                <a:latin typeface="Calibri"/>
                <a:cs typeface="Calibri"/>
              </a:rPr>
              <a:t>An</a:t>
            </a:r>
            <a:r>
              <a:rPr sz="3250" b="1" spc="-35" dirty="0">
                <a:latin typeface="Calibri"/>
                <a:cs typeface="Calibri"/>
              </a:rPr>
              <a:t> </a:t>
            </a:r>
            <a:r>
              <a:rPr sz="3250" b="1" spc="-20" dirty="0">
                <a:latin typeface="Calibri"/>
                <a:cs typeface="Calibri"/>
              </a:rPr>
              <a:t>organisation</a:t>
            </a:r>
            <a:r>
              <a:rPr sz="3250" b="1" spc="-70" dirty="0">
                <a:latin typeface="Calibri"/>
                <a:cs typeface="Calibri"/>
              </a:rPr>
              <a:t> </a:t>
            </a:r>
            <a:r>
              <a:rPr sz="3250" b="1" dirty="0">
                <a:latin typeface="Calibri"/>
                <a:cs typeface="Calibri"/>
              </a:rPr>
              <a:t>in</a:t>
            </a:r>
            <a:r>
              <a:rPr sz="3250" b="1" spc="-30" dirty="0">
                <a:latin typeface="Calibri"/>
                <a:cs typeface="Calibri"/>
              </a:rPr>
              <a:t> </a:t>
            </a:r>
            <a:r>
              <a:rPr sz="3250" b="1" spc="-10" dirty="0">
                <a:latin typeface="Calibri"/>
                <a:cs typeface="Calibri"/>
              </a:rPr>
              <a:t>transition</a:t>
            </a:r>
            <a:endParaRPr sz="3250">
              <a:latin typeface="Calibri"/>
              <a:cs typeface="Calibri"/>
            </a:endParaRPr>
          </a:p>
          <a:p>
            <a:pPr marL="2540" algn="ctr">
              <a:lnSpc>
                <a:spcPct val="100000"/>
              </a:lnSpc>
              <a:spcBef>
                <a:spcPts val="25"/>
              </a:spcBef>
            </a:pPr>
            <a:r>
              <a:rPr sz="2550" b="1" dirty="0">
                <a:latin typeface="Calibri"/>
                <a:cs typeface="Calibri"/>
              </a:rPr>
              <a:t>with</a:t>
            </a:r>
            <a:r>
              <a:rPr sz="2550" b="1" spc="-60" dirty="0">
                <a:latin typeface="Calibri"/>
                <a:cs typeface="Calibri"/>
              </a:rPr>
              <a:t> </a:t>
            </a:r>
            <a:r>
              <a:rPr sz="2550" b="1" dirty="0">
                <a:latin typeface="Calibri"/>
                <a:cs typeface="Calibri"/>
              </a:rPr>
              <a:t>a</a:t>
            </a:r>
            <a:r>
              <a:rPr sz="2550" b="1" spc="-40" dirty="0">
                <a:latin typeface="Calibri"/>
                <a:cs typeface="Calibri"/>
              </a:rPr>
              <a:t> </a:t>
            </a:r>
            <a:r>
              <a:rPr sz="2550" b="1" spc="-30" dirty="0">
                <a:latin typeface="Calibri"/>
                <a:cs typeface="Calibri"/>
              </a:rPr>
              <a:t>strong</a:t>
            </a:r>
            <a:r>
              <a:rPr sz="2550" b="1" spc="-100" dirty="0">
                <a:latin typeface="Calibri"/>
                <a:cs typeface="Calibri"/>
              </a:rPr>
              <a:t> </a:t>
            </a:r>
            <a:r>
              <a:rPr sz="2550" b="1" spc="-25" dirty="0">
                <a:latin typeface="Calibri"/>
                <a:cs typeface="Calibri"/>
              </a:rPr>
              <a:t>current</a:t>
            </a:r>
            <a:r>
              <a:rPr sz="2550" b="1" spc="-90" dirty="0">
                <a:latin typeface="Calibri"/>
                <a:cs typeface="Calibri"/>
              </a:rPr>
              <a:t> </a:t>
            </a:r>
            <a:r>
              <a:rPr sz="2550" b="1" spc="-10" dirty="0">
                <a:latin typeface="Calibri"/>
                <a:cs typeface="Calibri"/>
              </a:rPr>
              <a:t>mandate</a:t>
            </a:r>
            <a:endParaRPr sz="2550">
              <a:latin typeface="Calibri"/>
              <a:cs typeface="Calibri"/>
            </a:endParaRPr>
          </a:p>
        </p:txBody>
      </p:sp>
      <p:grpSp>
        <p:nvGrpSpPr>
          <p:cNvPr id="3" name="object 3"/>
          <p:cNvGrpSpPr/>
          <p:nvPr/>
        </p:nvGrpSpPr>
        <p:grpSpPr>
          <a:xfrm>
            <a:off x="1117092" y="320040"/>
            <a:ext cx="9587865" cy="6217920"/>
            <a:chOff x="1117092" y="320040"/>
            <a:chExt cx="9587865" cy="6217920"/>
          </a:xfrm>
        </p:grpSpPr>
        <p:pic>
          <p:nvPicPr>
            <p:cNvPr id="4" name="object 4"/>
            <p:cNvPicPr/>
            <p:nvPr/>
          </p:nvPicPr>
          <p:blipFill>
            <a:blip r:embed="rId2" cstate="print"/>
            <a:stretch>
              <a:fillRect/>
            </a:stretch>
          </p:blipFill>
          <p:spPr>
            <a:xfrm>
              <a:off x="4920995" y="4340351"/>
              <a:ext cx="5158738" cy="976883"/>
            </a:xfrm>
            <a:prstGeom prst="rect">
              <a:avLst/>
            </a:prstGeom>
          </p:spPr>
        </p:pic>
        <p:pic>
          <p:nvPicPr>
            <p:cNvPr id="5" name="object 5"/>
            <p:cNvPicPr/>
            <p:nvPr/>
          </p:nvPicPr>
          <p:blipFill>
            <a:blip r:embed="rId3" cstate="print"/>
            <a:stretch>
              <a:fillRect/>
            </a:stretch>
          </p:blipFill>
          <p:spPr>
            <a:xfrm>
              <a:off x="1117092" y="320040"/>
              <a:ext cx="9587483" cy="6217919"/>
            </a:xfrm>
            <a:prstGeom prst="rect">
              <a:avLst/>
            </a:prstGeom>
          </p:spPr>
        </p:pic>
      </p:grpSp>
      <p:sp>
        <p:nvSpPr>
          <p:cNvPr id="6" name="object 6"/>
          <p:cNvSpPr txBox="1">
            <a:spLocks noGrp="1"/>
          </p:cNvSpPr>
          <p:nvPr>
            <p:ph type="title"/>
          </p:nvPr>
        </p:nvSpPr>
        <p:spPr>
          <a:xfrm>
            <a:off x="6053580" y="587195"/>
            <a:ext cx="4231640" cy="6738832"/>
          </a:xfrm>
          <a:prstGeom prst="rect">
            <a:avLst/>
          </a:prstGeom>
        </p:spPr>
        <p:txBody>
          <a:bodyPr vert="horz" wrap="square" lIns="0" tIns="147320" rIns="0" bIns="0" rtlCol="0">
            <a:spAutoFit/>
          </a:bodyPr>
          <a:lstStyle/>
          <a:p>
            <a:pPr marR="5080" indent="12700" algn="ctr">
              <a:lnSpc>
                <a:spcPct val="150000"/>
              </a:lnSpc>
              <a:spcBef>
                <a:spcPts val="1160"/>
              </a:spcBef>
            </a:pPr>
            <a:r>
              <a:rPr lang="en-US" sz="2800" dirty="0">
                <a:solidFill>
                  <a:srgbClr val="FFFFFF"/>
                </a:solidFill>
                <a:latin typeface="Arial"/>
                <a:cs typeface="Arial"/>
              </a:rPr>
              <a:t>SESSION 1</a:t>
            </a:r>
            <a:br>
              <a:rPr lang="en-US" sz="2800" dirty="0">
                <a:solidFill>
                  <a:srgbClr val="FFFFFF"/>
                </a:solidFill>
                <a:latin typeface="Arial"/>
                <a:cs typeface="Arial"/>
              </a:rPr>
            </a:br>
            <a:r>
              <a:rPr lang="en-US" sz="2800" dirty="0">
                <a:solidFill>
                  <a:srgbClr val="FFFF00"/>
                </a:solidFill>
                <a:latin typeface="Arial"/>
                <a:cs typeface="Arial"/>
              </a:rPr>
              <a:t>COMPLIANCE</a:t>
            </a:r>
            <a:br>
              <a:rPr lang="en-US" sz="2800" dirty="0">
                <a:solidFill>
                  <a:srgbClr val="FFFFFF"/>
                </a:solidFill>
                <a:latin typeface="Arial"/>
                <a:cs typeface="Arial"/>
              </a:rPr>
            </a:br>
            <a:r>
              <a:rPr lang="en-US" sz="2800" dirty="0">
                <a:solidFill>
                  <a:srgbClr val="FFFFFF"/>
                </a:solidFill>
                <a:latin typeface="Arial"/>
                <a:cs typeface="Arial"/>
              </a:rPr>
              <a:t>Risk Management as an introduction to FICA</a:t>
            </a:r>
            <a:br>
              <a:rPr lang="en-US" sz="2800" dirty="0">
                <a:solidFill>
                  <a:srgbClr val="FFFFFF"/>
                </a:solidFill>
                <a:latin typeface="Arial"/>
                <a:cs typeface="Arial"/>
              </a:rPr>
            </a:br>
            <a:r>
              <a:rPr lang="en-US" sz="2800" dirty="0">
                <a:solidFill>
                  <a:srgbClr val="FFFFFF"/>
                </a:solidFill>
                <a:latin typeface="Arial"/>
                <a:cs typeface="Arial"/>
              </a:rPr>
              <a:t>12h05 – 13h15 </a:t>
            </a:r>
            <a:br>
              <a:rPr lang="en-US" sz="7200" dirty="0">
                <a:solidFill>
                  <a:srgbClr val="FFFFFF"/>
                </a:solidFill>
                <a:latin typeface="Arial"/>
                <a:cs typeface="Arial"/>
              </a:rPr>
            </a:br>
            <a:endParaRPr sz="16600" dirty="0">
              <a:latin typeface="Arial"/>
              <a:cs typeface="Arial"/>
            </a:endParaRPr>
          </a:p>
        </p:txBody>
      </p:sp>
      <p:pic>
        <p:nvPicPr>
          <p:cNvPr id="7" name="object 7"/>
          <p:cNvPicPr/>
          <p:nvPr/>
        </p:nvPicPr>
        <p:blipFill>
          <a:blip r:embed="rId4" cstate="print"/>
          <a:stretch>
            <a:fillRect/>
          </a:stretch>
        </p:blipFill>
        <p:spPr>
          <a:xfrm>
            <a:off x="6649211" y="4629911"/>
            <a:ext cx="3040379" cy="1863839"/>
          </a:xfrm>
          <a:prstGeom prst="rect">
            <a:avLst/>
          </a:prstGeom>
        </p:spPr>
      </p:pic>
      <p:sp>
        <p:nvSpPr>
          <p:cNvPr id="8" name="TextBox 7">
            <a:extLst>
              <a:ext uri="{FF2B5EF4-FFF2-40B4-BE49-F238E27FC236}">
                <a16:creationId xmlns:a16="http://schemas.microsoft.com/office/drawing/2014/main" id="{662E1C1D-8BC2-7288-ED5C-AA346039DB7A}"/>
              </a:ext>
            </a:extLst>
          </p:cNvPr>
          <p:cNvSpPr txBox="1"/>
          <p:nvPr/>
        </p:nvSpPr>
        <p:spPr>
          <a:xfrm>
            <a:off x="0" y="6537959"/>
            <a:ext cx="1828800" cy="230832"/>
          </a:xfrm>
          <a:prstGeom prst="rect">
            <a:avLst/>
          </a:prstGeom>
          <a:noFill/>
        </p:spPr>
        <p:txBody>
          <a:bodyPr wrap="square" rtlCol="0">
            <a:spAutoFit/>
          </a:bodyPr>
          <a:lstStyle/>
          <a:p>
            <a:r>
              <a:rPr lang="en-US" sz="900" b="1" dirty="0">
                <a:effectLst>
                  <a:outerShdw blurRad="38100" dist="38100" dir="2700000" algn="tl">
                    <a:srgbClr val="000000">
                      <a:alpha val="43137"/>
                    </a:srgbClr>
                  </a:outerShdw>
                </a:effectLst>
              </a:rPr>
              <a:t>TIC_PCC</a:t>
            </a:r>
            <a:endParaRPr lang="en-ZA" sz="1050" b="1" dirty="0">
              <a:effectLst>
                <a:outerShdw blurRad="38100" dist="38100" dir="2700000" algn="tl">
                  <a:srgbClr val="000000">
                    <a:alpha val="43137"/>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35DAB47-5683-B1EB-9B5A-C0680374193D}"/>
              </a:ext>
            </a:extLst>
          </p:cNvPr>
          <p:cNvSpPr txBox="1"/>
          <p:nvPr/>
        </p:nvSpPr>
        <p:spPr>
          <a:xfrm>
            <a:off x="1143000" y="1295400"/>
            <a:ext cx="10515600" cy="7236276"/>
          </a:xfrm>
          <a:prstGeom prst="rect">
            <a:avLst/>
          </a:prstGeom>
          <a:noFill/>
        </p:spPr>
        <p:txBody>
          <a:bodyPr wrap="square">
            <a:spAutoFit/>
          </a:bodyPr>
          <a:lstStyle/>
          <a:p>
            <a:pPr algn="ctr"/>
            <a:r>
              <a:rPr lang="en-ZA" sz="4000" b="1" dirty="0">
                <a:solidFill>
                  <a:srgbClr val="B82837"/>
                </a:solidFill>
                <a:latin typeface="Calibri" panose="020F0502020204030204" pitchFamily="34" charset="0"/>
                <a:ea typeface="Times New Roman" panose="02020603050405020304" pitchFamily="18" charset="0"/>
                <a:cs typeface="Calibri" panose="020F0502020204030204" pitchFamily="34" charset="0"/>
              </a:rPr>
              <a:t>PANELLISTS</a:t>
            </a:r>
            <a:endParaRPr lang="en-ZA" sz="3264" dirty="0">
              <a:latin typeface="Calibri" panose="020F0502020204030204" pitchFamily="34" charset="0"/>
              <a:ea typeface="DengXian" panose="02010600030101010101" pitchFamily="2" charset="-122"/>
              <a:cs typeface="Arial" panose="020B0604020202020204" pitchFamily="34" charset="0"/>
            </a:endParaRPr>
          </a:p>
          <a:p>
            <a:endParaRPr lang="en-ZA" sz="2902" b="1" dirty="0">
              <a:solidFill>
                <a:srgbClr val="B82837"/>
              </a:solidFill>
              <a:latin typeface="Calibri" panose="020F0502020204030204" pitchFamily="34" charset="0"/>
              <a:ea typeface="Times New Roman" panose="02020603050405020304" pitchFamily="18" charset="0"/>
              <a:cs typeface="Calibri" panose="020F0502020204030204" pitchFamily="34" charset="0"/>
            </a:endParaRPr>
          </a:p>
          <a:p>
            <a:r>
              <a:rPr lang="en-US" sz="2800" b="1" dirty="0" err="1">
                <a:effectLst/>
                <a:latin typeface="Arial Nova Light" panose="020B0304020202020204" pitchFamily="34" charset="0"/>
                <a:ea typeface="Aptos" panose="020B0004020202020204" pitchFamily="34" charset="0"/>
                <a:cs typeface="Times New Roman" panose="02020603050405020304" pitchFamily="18" charset="0"/>
              </a:rPr>
              <a:t>Mr</a:t>
            </a:r>
            <a:r>
              <a:rPr lang="en-US" sz="2800" b="1" dirty="0">
                <a:effectLst/>
                <a:latin typeface="Arial Nova Light" panose="020B0304020202020204" pitchFamily="34" charset="0"/>
                <a:ea typeface="Aptos" panose="020B0004020202020204" pitchFamily="34" charset="0"/>
                <a:cs typeface="Times New Roman" panose="02020603050405020304" pitchFamily="18" charset="0"/>
              </a:rPr>
              <a:t> Christopher Malan </a:t>
            </a:r>
          </a:p>
          <a:p>
            <a:r>
              <a:rPr lang="en-US" sz="2800" dirty="0">
                <a:effectLst/>
                <a:latin typeface="Arial Nova Light" panose="020B0304020202020204" pitchFamily="34" charset="0"/>
                <a:ea typeface="Aptos" panose="020B0004020202020204" pitchFamily="34" charset="0"/>
                <a:cs typeface="Times New Roman" panose="02020603050405020304" pitchFamily="18" charset="0"/>
              </a:rPr>
              <a:t>Executive Manager of the Compliance and Prevention Division</a:t>
            </a:r>
          </a:p>
          <a:p>
            <a:endParaRPr lang="en-US" sz="2800" dirty="0">
              <a:latin typeface="Arial Nova Light" panose="020B0304020202020204" pitchFamily="34" charset="0"/>
              <a:ea typeface="Aptos" panose="020B0004020202020204" pitchFamily="34" charset="0"/>
              <a:cs typeface="Times New Roman" panose="02020603050405020304" pitchFamily="18" charset="0"/>
            </a:endParaRPr>
          </a:p>
          <a:p>
            <a:r>
              <a:rPr lang="en-US" sz="2800" b="1" dirty="0">
                <a:effectLst/>
                <a:latin typeface="Arial Nova Light" panose="020B0304020202020204" pitchFamily="34" charset="0"/>
                <a:ea typeface="Aptos" panose="020B0004020202020204" pitchFamily="34" charset="0"/>
                <a:cs typeface="Times New Roman" panose="02020603050405020304" pitchFamily="18" charset="0"/>
              </a:rPr>
              <a:t>Ms Ashleigh </a:t>
            </a:r>
            <a:r>
              <a:rPr lang="en-US" sz="2800" b="1" dirty="0" err="1">
                <a:effectLst/>
                <a:latin typeface="Arial Nova Light" panose="020B0304020202020204" pitchFamily="34" charset="0"/>
                <a:ea typeface="Aptos" panose="020B0004020202020204" pitchFamily="34" charset="0"/>
                <a:cs typeface="Times New Roman" panose="02020603050405020304" pitchFamily="18" charset="0"/>
              </a:rPr>
              <a:t>Mooij</a:t>
            </a:r>
            <a:endParaRPr lang="en-US" sz="2800" b="1" dirty="0">
              <a:effectLst/>
              <a:latin typeface="Arial Nova Light" panose="020B0304020202020204" pitchFamily="34" charset="0"/>
              <a:ea typeface="Aptos" panose="020B0004020202020204" pitchFamily="34" charset="0"/>
              <a:cs typeface="Times New Roman" panose="02020603050405020304" pitchFamily="18" charset="0"/>
            </a:endParaRPr>
          </a:p>
          <a:p>
            <a:r>
              <a:rPr lang="en-US" sz="2800" dirty="0">
                <a:effectLst/>
                <a:latin typeface="Arial Nova Light" panose="020B0304020202020204" pitchFamily="34" charset="0"/>
                <a:ea typeface="Aptos" panose="020B0004020202020204" pitchFamily="34" charset="0"/>
                <a:cs typeface="Times New Roman" panose="02020603050405020304" pitchFamily="18" charset="0"/>
              </a:rPr>
              <a:t>Manager: Compliance and Prevention Division</a:t>
            </a:r>
          </a:p>
          <a:p>
            <a:endParaRPr lang="en-US" sz="2800" dirty="0">
              <a:effectLst/>
              <a:latin typeface="Arial Nova Light" panose="020B03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2800" b="1" dirty="0">
                <a:latin typeface="Arial Nova Light" panose="020B0304020202020204" pitchFamily="34" charset="0"/>
                <a:cs typeface="Times New Roman" panose="02020603050405020304" pitchFamily="18" charset="0"/>
              </a:rPr>
              <a:t>Adv Jan </a:t>
            </a:r>
            <a:r>
              <a:rPr lang="en-US" sz="2800" b="1" dirty="0" err="1">
                <a:latin typeface="Arial Nova Light" panose="020B0304020202020204" pitchFamily="34" charset="0"/>
                <a:cs typeface="Times New Roman" panose="02020603050405020304" pitchFamily="18" charset="0"/>
              </a:rPr>
              <a:t>Augustyn</a:t>
            </a:r>
            <a:endParaRPr lang="en-US" sz="2800" b="1" dirty="0">
              <a:latin typeface="Arial Nova Light" panose="020B0304020202020204" pitchFamily="34" charset="0"/>
              <a:cs typeface="Times New Roman" panose="02020603050405020304" pitchFamily="18" charset="0"/>
            </a:endParaRPr>
          </a:p>
          <a:p>
            <a:pPr>
              <a:lnSpc>
                <a:spcPct val="107000"/>
              </a:lnSpc>
              <a:spcAft>
                <a:spcPts val="800"/>
              </a:spcAft>
            </a:pPr>
            <a:r>
              <a:rPr lang="en-US" sz="2800" dirty="0">
                <a:latin typeface="Arial Nova Light" panose="020B0304020202020204" pitchFamily="34" charset="0"/>
                <a:cs typeface="Times New Roman" panose="02020603050405020304" pitchFamily="18" charset="0"/>
              </a:rPr>
              <a:t>Manager: Supervision and Enforcement at Financial Intelligence Centre</a:t>
            </a:r>
          </a:p>
          <a:p>
            <a:endParaRPr lang="en-US" sz="2800" dirty="0">
              <a:solidFill>
                <a:srgbClr val="33383D"/>
              </a:solidFill>
              <a:latin typeface="Arial Nova Light" panose="020B0304020202020204" pitchFamily="34" charset="0"/>
              <a:cs typeface="Times New Roman" panose="02020603050405020304" pitchFamily="18" charset="0"/>
            </a:endParaRPr>
          </a:p>
          <a:p>
            <a:br>
              <a:rPr lang="en-ZA" sz="3600" dirty="0">
                <a:solidFill>
                  <a:srgbClr val="33383D"/>
                </a:solidFill>
                <a:latin typeface="Calibri" panose="020F0502020204030204" pitchFamily="34" charset="0"/>
                <a:cs typeface="Calibri" panose="020F0502020204030204" pitchFamily="34" charset="0"/>
              </a:rPr>
            </a:br>
            <a:endParaRPr lang="en-ZA" sz="3600" dirty="0">
              <a:solidFill>
                <a:srgbClr val="33383D"/>
              </a:solidFill>
              <a:latin typeface="Calibri" panose="020F0502020204030204" pitchFamily="34" charset="0"/>
              <a:cs typeface="Calibri" panose="020F0502020204030204" pitchFamily="34" charset="0"/>
            </a:endParaRPr>
          </a:p>
          <a:p>
            <a:pPr marR="29367" algn="just">
              <a:spcAft>
                <a:spcPts val="725"/>
              </a:spcAft>
            </a:pPr>
            <a:endParaRPr lang="en-ZA" sz="24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24734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35DAB47-5683-B1EB-9B5A-C0680374193D}"/>
              </a:ext>
            </a:extLst>
          </p:cNvPr>
          <p:cNvSpPr txBox="1"/>
          <p:nvPr/>
        </p:nvSpPr>
        <p:spPr>
          <a:xfrm>
            <a:off x="1143000" y="1295400"/>
            <a:ext cx="10515600" cy="7325082"/>
          </a:xfrm>
          <a:prstGeom prst="rect">
            <a:avLst/>
          </a:prstGeom>
          <a:noFill/>
        </p:spPr>
        <p:txBody>
          <a:bodyPr wrap="square">
            <a:spAutoFit/>
          </a:bodyPr>
          <a:lstStyle/>
          <a:p>
            <a:endParaRPr lang="en-US" sz="2800" b="1" dirty="0">
              <a:effectLst/>
              <a:latin typeface="Arial Nova Light" panose="020B0304020202020204" pitchFamily="34" charset="0"/>
              <a:ea typeface="Aptos" panose="020B0004020202020204" pitchFamily="34" charset="0"/>
              <a:cs typeface="Times New Roman" panose="02020603050405020304" pitchFamily="18" charset="0"/>
            </a:endParaRPr>
          </a:p>
          <a:p>
            <a:r>
              <a:rPr lang="en-US" sz="2800" b="1" dirty="0" err="1">
                <a:effectLst/>
                <a:latin typeface="Arial Nova Light" panose="020B0304020202020204" pitchFamily="34" charset="0"/>
                <a:ea typeface="Aptos" panose="020B0004020202020204" pitchFamily="34" charset="0"/>
                <a:cs typeface="Times New Roman" panose="02020603050405020304" pitchFamily="18" charset="0"/>
              </a:rPr>
              <a:t>Mr</a:t>
            </a:r>
            <a:r>
              <a:rPr lang="en-US" sz="2800" b="1" dirty="0">
                <a:effectLst/>
                <a:latin typeface="Arial Nova Light" panose="020B0304020202020204" pitchFamily="34" charset="0"/>
                <a:ea typeface="Aptos" panose="020B0004020202020204" pitchFamily="34" charset="0"/>
                <a:cs typeface="Times New Roman" panose="02020603050405020304" pitchFamily="18" charset="0"/>
              </a:rPr>
              <a:t> Christopher Malan </a:t>
            </a:r>
          </a:p>
          <a:p>
            <a:pPr marL="285750" indent="-285750">
              <a:buFont typeface="Arial" panose="020B0604020202020204" pitchFamily="34" charset="0"/>
              <a:buChar char="•"/>
            </a:pPr>
            <a:r>
              <a:rPr lang="en-US" sz="1800" kern="100" dirty="0">
                <a:effectLst/>
                <a:latin typeface="Arial Nova Light" panose="020B0304020202020204" pitchFamily="34" charset="0"/>
                <a:ea typeface="Aptos" panose="020B0004020202020204" pitchFamily="34" charset="0"/>
                <a:cs typeface="Times New Roman" panose="02020603050405020304" pitchFamily="18" charset="0"/>
              </a:rPr>
              <a:t>Responsibility for monitoring the national state of supervision, and inspections, by supervisory bodies and status of compliance of accountable and reporting institutions, and affected persons, </a:t>
            </a:r>
            <a:r>
              <a:rPr lang="en-US" sz="1800" kern="100" dirty="0" err="1">
                <a:effectLst/>
                <a:latin typeface="Arial Nova Light" panose="020B0304020202020204" pitchFamily="34" charset="0"/>
                <a:ea typeface="Aptos" panose="020B0004020202020204" pitchFamily="34" charset="0"/>
                <a:cs typeface="Times New Roman" panose="02020603050405020304" pitchFamily="18" charset="0"/>
              </a:rPr>
              <a:t>ito</a:t>
            </a:r>
            <a:r>
              <a:rPr lang="en-US" sz="1800" kern="100">
                <a:effectLst/>
                <a:latin typeface="Arial Nova Light" panose="020B0304020202020204" pitchFamily="34" charset="0"/>
                <a:ea typeface="Aptos" panose="020B0004020202020204" pitchFamily="34" charset="0"/>
                <a:cs typeface="Times New Roman" panose="02020603050405020304" pitchFamily="18" charset="0"/>
              </a:rPr>
              <a:t> FICA.</a:t>
            </a:r>
            <a:endParaRPr lang="en-US" sz="1800" kern="100" dirty="0">
              <a:effectLst/>
              <a:latin typeface="Arial Nova Light" panose="020B030402020202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US" kern="100" dirty="0">
                <a:latin typeface="Arial Nova Light" panose="020B0304020202020204" pitchFamily="34" charset="0"/>
                <a:cs typeface="Times New Roman" panose="02020603050405020304" pitchFamily="18" charset="0"/>
              </a:rPr>
              <a:t>Holds the BA (Political Studies &amp; Roman Dutch Law), LLB and LLM (Advanced Company Law &amp; Maritime Law) degrees and Postgraduate Diploma in Tax Law (University of Cape Town), Postgraduate Diploma in Economic Principles (SOAS University of London) and attended the Program on the Global Financial System: Structure, Crisis and Reform (JFK School of Government, Harvard University).  </a:t>
            </a:r>
          </a:p>
          <a:p>
            <a:pPr marL="285750" indent="-285750">
              <a:buFont typeface="Arial" panose="020B0604020202020204" pitchFamily="34" charset="0"/>
              <a:buChar char="•"/>
            </a:pPr>
            <a:r>
              <a:rPr lang="en-US" kern="100" dirty="0">
                <a:latin typeface="Arial Nova Light" panose="020B0304020202020204" pitchFamily="34" charset="0"/>
                <a:cs typeface="Times New Roman" panose="02020603050405020304" pitchFamily="18" charset="0"/>
              </a:rPr>
              <a:t>He is a former attorney, with right of appearance in the High Court, and a certified anti-money laundering specialist (Association of Anti-Money Laundering Specialists), since 2013</a:t>
            </a:r>
          </a:p>
          <a:p>
            <a:pPr marL="285750" indent="-285750">
              <a:buFont typeface="Arial" panose="020B0604020202020204" pitchFamily="34" charset="0"/>
              <a:buChar char="•"/>
            </a:pPr>
            <a:r>
              <a:rPr lang="en-US" kern="100" dirty="0">
                <a:latin typeface="Arial Nova Light" panose="020B0304020202020204" pitchFamily="34" charset="0"/>
                <a:cs typeface="Times New Roman" panose="02020603050405020304" pitchFamily="18" charset="0"/>
              </a:rPr>
              <a:t>Led the consultations with the banks and casinos for reporting electronically cash threshold transactions to the FIC system to system, and the registration of all affected institutions with the FIC, with effect 01 December 2010. In 2016, led the consultation on the new FIC registration and reporting system (“</a:t>
            </a:r>
            <a:r>
              <a:rPr lang="en-US" kern="100" dirty="0" err="1">
                <a:latin typeface="Arial Nova Light" panose="020B0304020202020204" pitchFamily="34" charset="0"/>
                <a:cs typeface="Times New Roman" panose="02020603050405020304" pitchFamily="18" charset="0"/>
              </a:rPr>
              <a:t>goAML</a:t>
            </a:r>
            <a:r>
              <a:rPr lang="en-US" kern="100" dirty="0">
                <a:latin typeface="Arial Nova Light" panose="020B0304020202020204" pitchFamily="34" charset="0"/>
                <a:cs typeface="Times New Roman" panose="02020603050405020304" pitchFamily="18" charset="0"/>
              </a:rPr>
              <a:t> EE” platform), which went live in April 2016.  </a:t>
            </a:r>
          </a:p>
          <a:p>
            <a:pPr marL="285750" indent="-285750">
              <a:buFont typeface="Arial" panose="020B0604020202020204" pitchFamily="34" charset="0"/>
              <a:buChar char="•"/>
            </a:pPr>
            <a:r>
              <a:rPr lang="en-US" kern="100" dirty="0">
                <a:latin typeface="Arial Nova Light" panose="020B0304020202020204" pitchFamily="34" charset="0"/>
                <a:cs typeface="Times New Roman" panose="02020603050405020304" pitchFamily="18" charset="0"/>
              </a:rPr>
              <a:t>Designed the strategic and operational framework for the public private financial information sharing partnership, comprising the FIC, Prudential Authority and banks, </a:t>
            </a:r>
            <a:r>
              <a:rPr lang="en-US" kern="100" dirty="0" err="1">
                <a:latin typeface="Arial Nova Light" panose="020B0304020202020204" pitchFamily="34" charset="0"/>
                <a:cs typeface="Times New Roman" panose="02020603050405020304" pitchFamily="18" charset="0"/>
              </a:rPr>
              <a:t>operationalised</a:t>
            </a:r>
            <a:r>
              <a:rPr lang="en-US" kern="100" dirty="0">
                <a:latin typeface="Arial Nova Light" panose="020B0304020202020204" pitchFamily="34" charset="0"/>
                <a:cs typeface="Times New Roman" panose="02020603050405020304" pitchFamily="18" charset="0"/>
              </a:rPr>
              <a:t> as the </a:t>
            </a:r>
          </a:p>
          <a:p>
            <a:pPr marL="285750" indent="-285750">
              <a:buFont typeface="Arial" panose="020B0604020202020204" pitchFamily="34" charset="0"/>
              <a:buChar char="•"/>
            </a:pPr>
            <a:r>
              <a:rPr lang="en-US" kern="100" dirty="0">
                <a:latin typeface="Arial Nova Light" panose="020B0304020202020204" pitchFamily="34" charset="0"/>
                <a:cs typeface="Times New Roman" panose="02020603050405020304" pitchFamily="18" charset="0"/>
              </a:rPr>
              <a:t>South African Anti Money Laundering Integrated Taskforce (SAMLIT), in 2019.</a:t>
            </a:r>
          </a:p>
          <a:p>
            <a:endParaRPr lang="en-US" sz="2000" dirty="0">
              <a:effectLst/>
              <a:latin typeface="Arial Nova Light" panose="020B0304020202020204" pitchFamily="34" charset="0"/>
              <a:ea typeface="Aptos" panose="020B0004020202020204" pitchFamily="34" charset="0"/>
              <a:cs typeface="Times New Roman" panose="02020603050405020304" pitchFamily="18" charset="0"/>
            </a:endParaRPr>
          </a:p>
          <a:p>
            <a:endParaRPr lang="en-US" sz="2800" dirty="0">
              <a:solidFill>
                <a:srgbClr val="33383D"/>
              </a:solidFill>
              <a:latin typeface="Arial Nova Light" panose="020B0304020202020204" pitchFamily="34" charset="0"/>
              <a:cs typeface="Times New Roman" panose="02020603050405020304" pitchFamily="18" charset="0"/>
            </a:endParaRPr>
          </a:p>
          <a:p>
            <a:br>
              <a:rPr lang="en-ZA" sz="3600" dirty="0">
                <a:solidFill>
                  <a:srgbClr val="33383D"/>
                </a:solidFill>
                <a:latin typeface="Calibri" panose="020F0502020204030204" pitchFamily="34" charset="0"/>
                <a:cs typeface="Calibri" panose="020F0502020204030204" pitchFamily="34" charset="0"/>
              </a:rPr>
            </a:br>
            <a:endParaRPr lang="en-ZA" sz="3600" dirty="0">
              <a:solidFill>
                <a:srgbClr val="33383D"/>
              </a:solidFill>
              <a:latin typeface="Calibri" panose="020F0502020204030204" pitchFamily="34" charset="0"/>
              <a:cs typeface="Calibri" panose="020F0502020204030204" pitchFamily="34" charset="0"/>
            </a:endParaRPr>
          </a:p>
          <a:p>
            <a:pPr marR="29367" algn="just">
              <a:spcAft>
                <a:spcPts val="725"/>
              </a:spcAft>
            </a:pPr>
            <a:endParaRPr lang="en-ZA" sz="24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p:txBody>
      </p:sp>
      <p:pic>
        <p:nvPicPr>
          <p:cNvPr id="2050" name="Picture 2" descr="Christopher Malan">
            <a:extLst>
              <a:ext uri="{FF2B5EF4-FFF2-40B4-BE49-F238E27FC236}">
                <a16:creationId xmlns:a16="http://schemas.microsoft.com/office/drawing/2014/main" id="{83128D51-2252-54D8-E8CA-21CBF04E7F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7000" y="15240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327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35DAB47-5683-B1EB-9B5A-C0680374193D}"/>
              </a:ext>
            </a:extLst>
          </p:cNvPr>
          <p:cNvSpPr txBox="1"/>
          <p:nvPr/>
        </p:nvSpPr>
        <p:spPr>
          <a:xfrm>
            <a:off x="1143000" y="1295400"/>
            <a:ext cx="10515600" cy="7171194"/>
          </a:xfrm>
          <a:prstGeom prst="rect">
            <a:avLst/>
          </a:prstGeom>
          <a:noFill/>
        </p:spPr>
        <p:txBody>
          <a:bodyPr wrap="square">
            <a:spAutoFit/>
          </a:bodyPr>
          <a:lstStyle/>
          <a:p>
            <a:endParaRPr lang="en-US" sz="2800" b="1" dirty="0">
              <a:effectLst/>
              <a:latin typeface="Arial Nova Light" panose="020B0304020202020204" pitchFamily="34" charset="0"/>
              <a:ea typeface="Aptos" panose="020B0004020202020204" pitchFamily="34" charset="0"/>
              <a:cs typeface="Times New Roman" panose="02020603050405020304" pitchFamily="18" charset="0"/>
            </a:endParaRPr>
          </a:p>
          <a:p>
            <a:r>
              <a:rPr lang="en-US" sz="2800" b="1" dirty="0">
                <a:effectLst/>
                <a:latin typeface="Arial Nova Light" panose="020B0304020202020204" pitchFamily="34" charset="0"/>
                <a:ea typeface="Aptos" panose="020B0004020202020204" pitchFamily="34" charset="0"/>
                <a:cs typeface="Times New Roman" panose="02020603050405020304" pitchFamily="18" charset="0"/>
              </a:rPr>
              <a:t>Ms Ashleigh </a:t>
            </a:r>
            <a:r>
              <a:rPr lang="en-US" sz="2800" b="1" dirty="0" err="1">
                <a:effectLst/>
                <a:latin typeface="Arial Nova Light" panose="020B0304020202020204" pitchFamily="34" charset="0"/>
                <a:ea typeface="Aptos" panose="020B0004020202020204" pitchFamily="34" charset="0"/>
                <a:cs typeface="Times New Roman" panose="02020603050405020304" pitchFamily="18" charset="0"/>
              </a:rPr>
              <a:t>Mooij</a:t>
            </a:r>
            <a:endParaRPr lang="en-US" sz="2800" b="1" dirty="0">
              <a:effectLst/>
              <a:latin typeface="Arial Nova Light" panose="020B030402020202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US" kern="100" dirty="0">
                <a:latin typeface="Arial Nova Light" panose="020B0304020202020204" pitchFamily="34" charset="0"/>
                <a:cs typeface="Times New Roman" panose="02020603050405020304" pitchFamily="18" charset="0"/>
              </a:rPr>
              <a:t>Filled the role of MLRO and operational fraud expert in both domestic and international banks for the first half of her career.  She is now a manager at the FIC for over 9 years, responsible for the drafting and issuance of FIC Act guidance, management of awareness and outreach initiatives and external stakeholder correspondence within the compliance and prevention portfolio. </a:t>
            </a:r>
          </a:p>
          <a:p>
            <a:pPr marL="285750" indent="-285750">
              <a:buFont typeface="Arial" panose="020B0604020202020204" pitchFamily="34" charset="0"/>
              <a:buChar char="•"/>
            </a:pPr>
            <a:endParaRPr lang="en-US" kern="100" dirty="0">
              <a:latin typeface="Arial Nova Light" panose="020B0304020202020204" pitchFamily="34" charset="0"/>
              <a:cs typeface="Times New Roman" panose="02020603050405020304" pitchFamily="18" charset="0"/>
            </a:endParaRPr>
          </a:p>
          <a:p>
            <a:pPr marL="285750" indent="-285750">
              <a:buFont typeface="Arial" panose="020B0604020202020204" pitchFamily="34" charset="0"/>
              <a:buChar char="•"/>
            </a:pPr>
            <a:r>
              <a:rPr lang="en-US" kern="100" dirty="0">
                <a:latin typeface="Arial Nova Light" panose="020B0304020202020204" pitchFamily="34" charset="0"/>
                <a:cs typeface="Times New Roman" panose="02020603050405020304" pitchFamily="18" charset="0"/>
              </a:rPr>
              <a:t>She holds a BCom Law, </a:t>
            </a:r>
            <a:r>
              <a:rPr lang="en-US" kern="100" dirty="0" err="1">
                <a:latin typeface="Arial Nova Light" panose="020B0304020202020204" pitchFamily="34" charset="0"/>
                <a:cs typeface="Times New Roman" panose="02020603050405020304" pitchFamily="18" charset="0"/>
              </a:rPr>
              <a:t>Honours</a:t>
            </a:r>
            <a:r>
              <a:rPr lang="en-US" kern="100" dirty="0">
                <a:latin typeface="Arial Nova Light" panose="020B0304020202020204" pitchFamily="34" charset="0"/>
                <a:cs typeface="Times New Roman" panose="02020603050405020304" pitchFamily="18" charset="0"/>
              </a:rPr>
              <a:t> in General Management and Masters in Fraud Risk Management.</a:t>
            </a:r>
          </a:p>
          <a:p>
            <a:endParaRPr lang="en-US" kern="100" dirty="0">
              <a:latin typeface="Arial Nova Light" panose="020B0304020202020204" pitchFamily="34" charset="0"/>
              <a:cs typeface="Times New Roman" panose="02020603050405020304" pitchFamily="18" charset="0"/>
            </a:endParaRPr>
          </a:p>
          <a:p>
            <a:pPr marL="285750" indent="-285750" algn="l">
              <a:buFont typeface="Arial" panose="020B0604020202020204" pitchFamily="34" charset="0"/>
              <a:buChar char="•"/>
            </a:pPr>
            <a:r>
              <a:rPr lang="en-US" kern="100" dirty="0">
                <a:latin typeface="Arial Nova Light" panose="020B0304020202020204" pitchFamily="34" charset="0"/>
                <a:cs typeface="Times New Roman" panose="02020603050405020304" pitchFamily="18" charset="0"/>
              </a:rPr>
              <a:t>Ashleigh was part of the South African regulatory team that facilitated the 2019 mutual evaluation process, and is actively involved in the coordination of the supervisory oversight grey listing action items. </a:t>
            </a:r>
          </a:p>
          <a:p>
            <a:pPr marL="285750" indent="-285750" algn="l">
              <a:buFont typeface="Arial" panose="020B0604020202020204" pitchFamily="34" charset="0"/>
              <a:buChar char="•"/>
            </a:pPr>
            <a:endParaRPr lang="en-US" kern="100" dirty="0">
              <a:latin typeface="Arial Nova Light" panose="020B0304020202020204" pitchFamily="34" charset="0"/>
              <a:cs typeface="Times New Roman" panose="02020603050405020304" pitchFamily="18" charset="0"/>
            </a:endParaRPr>
          </a:p>
          <a:p>
            <a:pPr marL="285750" indent="-285750" algn="l">
              <a:buFont typeface="Arial" panose="020B0604020202020204" pitchFamily="34" charset="0"/>
              <a:buChar char="•"/>
            </a:pPr>
            <a:r>
              <a:rPr lang="en-US" kern="100" dirty="0">
                <a:latin typeface="Arial Nova Light" panose="020B0304020202020204" pitchFamily="34" charset="0"/>
                <a:cs typeface="Times New Roman" panose="02020603050405020304" pitchFamily="18" charset="0"/>
              </a:rPr>
              <a:t>She is also a qualified FATF standards trainer; and a FATF country assessor, having been an assessor for the 2022 mutual evaluation of Indonesia focusing on AML/CFT compliance mitigating controls and supervisory oversight for the DNFBP sector.</a:t>
            </a:r>
          </a:p>
          <a:p>
            <a:endParaRPr lang="en-US" sz="2800" dirty="0">
              <a:effectLst/>
              <a:latin typeface="Arial Nova Light" panose="020B0304020202020204" pitchFamily="34" charset="0"/>
              <a:ea typeface="Aptos" panose="020B0004020202020204" pitchFamily="34" charset="0"/>
              <a:cs typeface="Times New Roman" panose="02020603050405020304" pitchFamily="18" charset="0"/>
            </a:endParaRPr>
          </a:p>
          <a:p>
            <a:endParaRPr lang="en-US" sz="2800" dirty="0">
              <a:solidFill>
                <a:srgbClr val="33383D"/>
              </a:solidFill>
              <a:latin typeface="Arial Nova Light" panose="020B0304020202020204" pitchFamily="34" charset="0"/>
              <a:cs typeface="Times New Roman" panose="02020603050405020304" pitchFamily="18" charset="0"/>
            </a:endParaRPr>
          </a:p>
          <a:p>
            <a:br>
              <a:rPr lang="en-ZA" sz="3600" dirty="0">
                <a:solidFill>
                  <a:srgbClr val="33383D"/>
                </a:solidFill>
                <a:latin typeface="Calibri" panose="020F0502020204030204" pitchFamily="34" charset="0"/>
                <a:cs typeface="Calibri" panose="020F0502020204030204" pitchFamily="34" charset="0"/>
              </a:rPr>
            </a:br>
            <a:endParaRPr lang="en-ZA" sz="3600" dirty="0">
              <a:solidFill>
                <a:srgbClr val="33383D"/>
              </a:solidFill>
              <a:latin typeface="Calibri" panose="020F0502020204030204" pitchFamily="34" charset="0"/>
              <a:cs typeface="Calibri" panose="020F0502020204030204" pitchFamily="34" charset="0"/>
            </a:endParaRPr>
          </a:p>
          <a:p>
            <a:pPr marR="29367" algn="just">
              <a:spcAft>
                <a:spcPts val="725"/>
              </a:spcAft>
            </a:pPr>
            <a:endParaRPr lang="en-ZA" sz="24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p:txBody>
      </p:sp>
      <p:pic>
        <p:nvPicPr>
          <p:cNvPr id="1028" name="Picture 4" descr="Ashleigh Mooij Bio Photo">
            <a:extLst>
              <a:ext uri="{FF2B5EF4-FFF2-40B4-BE49-F238E27FC236}">
                <a16:creationId xmlns:a16="http://schemas.microsoft.com/office/drawing/2014/main" id="{A7804B2A-5042-91F7-4D7C-B5CCB17040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4600" y="152400"/>
            <a:ext cx="19812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9258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35DAB47-5683-B1EB-9B5A-C0680374193D}"/>
              </a:ext>
            </a:extLst>
          </p:cNvPr>
          <p:cNvSpPr txBox="1"/>
          <p:nvPr/>
        </p:nvSpPr>
        <p:spPr>
          <a:xfrm>
            <a:off x="1143000" y="1295400"/>
            <a:ext cx="10515600" cy="8279190"/>
          </a:xfrm>
          <a:prstGeom prst="rect">
            <a:avLst/>
          </a:prstGeom>
          <a:noFill/>
        </p:spPr>
        <p:txBody>
          <a:bodyPr wrap="square">
            <a:spAutoFit/>
          </a:bodyPr>
          <a:lstStyle/>
          <a:p>
            <a:endParaRPr lang="en-US" sz="2800" b="1" dirty="0">
              <a:effectLst/>
              <a:latin typeface="Arial Nova Light" panose="020B0304020202020204" pitchFamily="34" charset="0"/>
              <a:ea typeface="Aptos" panose="020B0004020202020204" pitchFamily="34" charset="0"/>
              <a:cs typeface="Times New Roman" panose="02020603050405020304" pitchFamily="18" charset="0"/>
            </a:endParaRPr>
          </a:p>
          <a:p>
            <a:r>
              <a:rPr lang="en-US" sz="2800" b="1" dirty="0">
                <a:effectLst/>
                <a:latin typeface="Arial Nova Light" panose="020B0304020202020204" pitchFamily="34" charset="0"/>
                <a:ea typeface="Aptos" panose="020B0004020202020204" pitchFamily="34" charset="0"/>
                <a:cs typeface="Times New Roman" panose="02020603050405020304" pitchFamily="18" charset="0"/>
              </a:rPr>
              <a:t>Adv </a:t>
            </a:r>
            <a:r>
              <a:rPr lang="en-US" sz="2800" b="1" dirty="0">
                <a:latin typeface="Arial Nova Light" panose="020B0304020202020204" pitchFamily="34" charset="0"/>
                <a:cs typeface="Times New Roman" panose="02020603050405020304" pitchFamily="18" charset="0"/>
              </a:rPr>
              <a:t>Jan </a:t>
            </a:r>
            <a:r>
              <a:rPr lang="en-US" sz="2800" b="1" dirty="0" err="1">
                <a:latin typeface="Arial Nova Light" panose="020B0304020202020204" pitchFamily="34" charset="0"/>
                <a:cs typeface="Times New Roman" panose="02020603050405020304" pitchFamily="18" charset="0"/>
              </a:rPr>
              <a:t>Augustyn</a:t>
            </a:r>
            <a:endParaRPr lang="en-US" sz="2800" b="1" dirty="0">
              <a:effectLst/>
              <a:latin typeface="Arial Nova Light" panose="020B030402020202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US" kern="100" dirty="0">
                <a:latin typeface="Arial Nova Light" panose="020B0304020202020204" pitchFamily="34" charset="0"/>
                <a:cs typeface="Times New Roman" panose="02020603050405020304" pitchFamily="18" charset="0"/>
              </a:rPr>
              <a:t>Jan served in the Department of Justice from 1 December 1981 and for 19 years in various positions, including Private Secretary to two Ministers of Justice, as prosecutor and State Advocate. Conducted investigations and prosecuted high profile economic criminal matters at the Investigating Directorate: Serious Economic Crime as a Senior State Advocate between 1996 and June 2000. </a:t>
            </a:r>
          </a:p>
          <a:p>
            <a:pPr marL="285750" indent="-285750">
              <a:buFont typeface="Arial" panose="020B0604020202020204" pitchFamily="34" charset="0"/>
              <a:buChar char="•"/>
            </a:pPr>
            <a:r>
              <a:rPr lang="en-US" sz="1800" kern="100" dirty="0">
                <a:effectLst/>
                <a:latin typeface="Arial Nova Light" panose="020B0304020202020204" pitchFamily="34" charset="0"/>
                <a:ea typeface="Aptos" panose="020B0004020202020204" pitchFamily="34" charset="0"/>
                <a:cs typeface="Times New Roman" panose="02020603050405020304" pitchFamily="18" charset="0"/>
              </a:rPr>
              <a:t>In June 2000, he established and headed the Investigation and Prosecution Department at the newly established Micro Finance Regulatory Council (“MFRC”). In June 2005, the MFRC was absorbed into the National Credit Regulator (NCR) under the newly established National Credit Act and Jan established and headed the Investigations and Enforcement Division in the NCR. </a:t>
            </a:r>
          </a:p>
          <a:p>
            <a:pPr marL="285750" indent="-285750">
              <a:buFont typeface="Arial" panose="020B0604020202020204" pitchFamily="34" charset="0"/>
              <a:buChar char="•"/>
            </a:pPr>
            <a:r>
              <a:rPr lang="en-US" sz="1800" kern="100" dirty="0">
                <a:effectLst/>
                <a:latin typeface="Arial Nova Light" panose="020B0304020202020204" pitchFamily="34" charset="0"/>
                <a:ea typeface="Aptos" panose="020B0004020202020204" pitchFamily="34" charset="0"/>
                <a:cs typeface="Times New Roman" panose="02020603050405020304" pitchFamily="18" charset="0"/>
              </a:rPr>
              <a:t>In February 2012 until February 2015, he joined the Financial Intelligence Centre as an Enforcement Specialist..   </a:t>
            </a:r>
          </a:p>
          <a:p>
            <a:pPr marL="285750" indent="-285750">
              <a:buFont typeface="Arial" panose="020B0604020202020204" pitchFamily="34" charset="0"/>
              <a:buChar char="•"/>
            </a:pPr>
            <a:r>
              <a:rPr lang="en-US" sz="1800" kern="100" dirty="0">
                <a:effectLst/>
                <a:latin typeface="Arial Nova Light" panose="020B0304020202020204" pitchFamily="34" charset="0"/>
                <a:ea typeface="Aptos" panose="020B0004020202020204" pitchFamily="34" charset="0"/>
                <a:cs typeface="Times New Roman" panose="02020603050405020304" pitchFamily="18" charset="0"/>
              </a:rPr>
              <a:t>From 1 March 2015 until November 2022, he practiced law as an advocate at the Gauteng Society of Advocates in the following fields: civil law, Credit Law and related, Personal Information legislation, anti-money laundering. </a:t>
            </a:r>
          </a:p>
          <a:p>
            <a:pPr marL="285750" indent="-285750">
              <a:buFont typeface="Arial" panose="020B0604020202020204" pitchFamily="34" charset="0"/>
              <a:buChar char="•"/>
            </a:pPr>
            <a:r>
              <a:rPr lang="en-US" sz="1800" kern="100" dirty="0">
                <a:effectLst/>
                <a:latin typeface="Arial Nova Light" panose="020B0304020202020204" pitchFamily="34" charset="0"/>
                <a:ea typeface="Aptos" panose="020B0004020202020204" pitchFamily="34" charset="0"/>
                <a:cs typeface="Times New Roman" panose="02020603050405020304" pitchFamily="18" charset="0"/>
              </a:rPr>
              <a:t>In November 2022 until the present, Jan was recalled to the FIC, </a:t>
            </a:r>
          </a:p>
          <a:p>
            <a:pPr marL="285750" indent="-285750">
              <a:buFont typeface="Arial" panose="020B0604020202020204" pitchFamily="34" charset="0"/>
              <a:buChar char="•"/>
            </a:pPr>
            <a:r>
              <a:rPr lang="en-US" kern="100" dirty="0">
                <a:latin typeface="Arial Nova Light" panose="020B0304020202020204" pitchFamily="34" charset="0"/>
                <a:ea typeface="Aptos" panose="020B0004020202020204" pitchFamily="34" charset="0"/>
                <a:cs typeface="Times New Roman" panose="02020603050405020304" pitchFamily="18" charset="0"/>
              </a:rPr>
              <a:t>M</a:t>
            </a:r>
            <a:r>
              <a:rPr lang="en-US" sz="1800" kern="100" dirty="0">
                <a:effectLst/>
                <a:latin typeface="Arial Nova Light" panose="020B0304020202020204" pitchFamily="34" charset="0"/>
                <a:ea typeface="Aptos" panose="020B0004020202020204" pitchFamily="34" charset="0"/>
                <a:cs typeface="Times New Roman" panose="02020603050405020304" pitchFamily="18" charset="0"/>
              </a:rPr>
              <a:t>ember of the Gauteng Society of Advocates and a Commercial Forensic Practitioner </a:t>
            </a:r>
          </a:p>
          <a:p>
            <a:pPr marL="285750" indent="-285750">
              <a:buFont typeface="Arial" panose="020B0604020202020204" pitchFamily="34" charset="0"/>
              <a:buChar char="•"/>
            </a:pPr>
            <a:r>
              <a:rPr lang="en-US" sz="1800" kern="100" dirty="0">
                <a:effectLst/>
                <a:latin typeface="Arial Nova Light" panose="020B0304020202020204" pitchFamily="34" charset="0"/>
                <a:ea typeface="Aptos" panose="020B0004020202020204" pitchFamily="34" charset="0"/>
                <a:cs typeface="Times New Roman" panose="02020603050405020304" pitchFamily="18" charset="0"/>
              </a:rPr>
              <a:t>at the Institute of Commercial Forensic Practitioners (ICFP).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US" sz="1800" kern="100" dirty="0">
                <a:effectLst/>
                <a:latin typeface="Arial Nova Light" panose="020B0304020202020204" pitchFamily="34"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2800" dirty="0">
              <a:effectLst/>
              <a:latin typeface="Arial Nova Light" panose="020B0304020202020204" pitchFamily="34" charset="0"/>
              <a:ea typeface="Aptos" panose="020B0004020202020204" pitchFamily="34" charset="0"/>
              <a:cs typeface="Times New Roman" panose="02020603050405020304" pitchFamily="18" charset="0"/>
            </a:endParaRPr>
          </a:p>
          <a:p>
            <a:endParaRPr lang="en-US" sz="2800" dirty="0">
              <a:solidFill>
                <a:srgbClr val="33383D"/>
              </a:solidFill>
              <a:latin typeface="Arial Nova Light" panose="020B0304020202020204" pitchFamily="34" charset="0"/>
              <a:cs typeface="Times New Roman" panose="02020603050405020304" pitchFamily="18" charset="0"/>
            </a:endParaRPr>
          </a:p>
          <a:p>
            <a:br>
              <a:rPr lang="en-ZA" sz="3600" dirty="0">
                <a:solidFill>
                  <a:srgbClr val="33383D"/>
                </a:solidFill>
                <a:latin typeface="Calibri" panose="020F0502020204030204" pitchFamily="34" charset="0"/>
                <a:cs typeface="Calibri" panose="020F0502020204030204" pitchFamily="34" charset="0"/>
              </a:rPr>
            </a:br>
            <a:endParaRPr lang="en-ZA" sz="3600" dirty="0">
              <a:solidFill>
                <a:srgbClr val="33383D"/>
              </a:solidFill>
              <a:latin typeface="Calibri" panose="020F0502020204030204" pitchFamily="34" charset="0"/>
              <a:cs typeface="Calibri" panose="020F0502020204030204" pitchFamily="34" charset="0"/>
            </a:endParaRPr>
          </a:p>
          <a:p>
            <a:pPr marR="29367" algn="just">
              <a:spcAft>
                <a:spcPts val="725"/>
              </a:spcAft>
            </a:pPr>
            <a:endParaRPr lang="en-ZA" sz="24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p:txBody>
      </p:sp>
      <p:pic>
        <p:nvPicPr>
          <p:cNvPr id="2" name="Picture 4" descr="Jan Augustyn Bio Photo">
            <a:extLst>
              <a:ext uri="{FF2B5EF4-FFF2-40B4-BE49-F238E27FC236}">
                <a16:creationId xmlns:a16="http://schemas.microsoft.com/office/drawing/2014/main" id="{B756D677-4C7B-17B8-6E00-A48B184BD9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27226" y="-7374"/>
            <a:ext cx="2064774" cy="2064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812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562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439</TotalTime>
  <Words>726</Words>
  <Application>Microsoft Office PowerPoint</Application>
  <PresentationFormat>Widescreen</PresentationFormat>
  <Paragraphs>57</Paragraphs>
  <Slides>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Arial</vt:lpstr>
      <vt:lpstr>Arial Nova Light</vt:lpstr>
      <vt:lpstr>Calibri</vt:lpstr>
      <vt:lpstr>Office Theme</vt:lpstr>
      <vt:lpstr>SESSION 1 COMPLIANCE Risk Management as an introduction to FICA 12h05 – 13h15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LEGAL SECRETARY</dc:title>
  <dc:creator>Alta Van Der Walt</dc:creator>
  <cp:lastModifiedBy>Ricardo Wyngaard</cp:lastModifiedBy>
  <cp:revision>5</cp:revision>
  <cp:lastPrinted>2023-10-11T07:13:01Z</cp:lastPrinted>
  <dcterms:created xsi:type="dcterms:W3CDTF">2023-07-26T13:50:25Z</dcterms:created>
  <dcterms:modified xsi:type="dcterms:W3CDTF">2024-04-19T09:11:45Z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0x010100D5228C25CFC8744D968E2731500A56E3</vt:lpwstr>
  </property>
  <property fmtid="{D5CDD505-2E9C-101B-9397-08002B2CF9AE}" pid="3" name="Created">
    <vt:filetime>2023-07-26T00:00:00Z</vt:filetime>
  </property>
  <property fmtid="{D5CDD505-2E9C-101B-9397-08002B2CF9AE}" pid="4" name="Creator">
    <vt:lpwstr>Acrobat PDFMaker 23 for PowerPoint</vt:lpwstr>
  </property>
  <property fmtid="{D5CDD505-2E9C-101B-9397-08002B2CF9AE}" pid="5" name="LastSaved">
    <vt:filetime>2023-07-26T00:00:00Z</vt:filetime>
  </property>
  <property fmtid="{D5CDD505-2E9C-101B-9397-08002B2CF9AE}" pid="6" name="Order">
    <vt:lpwstr>2899000.00000000</vt:lpwstr>
  </property>
  <property fmtid="{D5CDD505-2E9C-101B-9397-08002B2CF9AE}" pid="7" name="Producer">
    <vt:lpwstr>Adobe PDF Library 23.3.20</vt:lpwstr>
  </property>
</Properties>
</file>